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79" r:id="rId2"/>
    <p:sldId id="376" r:id="rId3"/>
    <p:sldId id="377" r:id="rId4"/>
  </p:sldIdLst>
  <p:sldSz cx="9144000" cy="6858000" type="screen4x3"/>
  <p:notesSz cx="7315200" cy="9601200"/>
  <p:defaultTextStyle>
    <a:defPPr>
      <a:defRPr lang="en-GB"/>
    </a:defPPr>
    <a:lvl1pPr algn="ctr" rtl="0" fontAlgn="base">
      <a:spcBef>
        <a:spcPct val="50000"/>
      </a:spcBef>
      <a:spcAft>
        <a:spcPct val="0"/>
      </a:spcAft>
      <a:defRPr sz="2000" b="1" kern="1200">
        <a:solidFill>
          <a:schemeClr val="tx1"/>
        </a:solidFill>
        <a:latin typeface="Arial" panose="020B0604020202020204" pitchFamily="34" charset="0"/>
        <a:ea typeface="+mn-ea"/>
        <a:cs typeface="+mn-cs"/>
      </a:defRPr>
    </a:lvl1pPr>
    <a:lvl2pPr marL="457200" algn="ctr" rtl="0" fontAlgn="base">
      <a:spcBef>
        <a:spcPct val="50000"/>
      </a:spcBef>
      <a:spcAft>
        <a:spcPct val="0"/>
      </a:spcAft>
      <a:defRPr sz="2000" b="1" kern="1200">
        <a:solidFill>
          <a:schemeClr val="tx1"/>
        </a:solidFill>
        <a:latin typeface="Arial" panose="020B0604020202020204" pitchFamily="34" charset="0"/>
        <a:ea typeface="+mn-ea"/>
        <a:cs typeface="+mn-cs"/>
      </a:defRPr>
    </a:lvl2pPr>
    <a:lvl3pPr marL="914400" algn="ctr" rtl="0" fontAlgn="base">
      <a:spcBef>
        <a:spcPct val="50000"/>
      </a:spcBef>
      <a:spcAft>
        <a:spcPct val="0"/>
      </a:spcAft>
      <a:defRPr sz="2000" b="1" kern="1200">
        <a:solidFill>
          <a:schemeClr val="tx1"/>
        </a:solidFill>
        <a:latin typeface="Arial" panose="020B0604020202020204" pitchFamily="34" charset="0"/>
        <a:ea typeface="+mn-ea"/>
        <a:cs typeface="+mn-cs"/>
      </a:defRPr>
    </a:lvl3pPr>
    <a:lvl4pPr marL="1371600" algn="ctr" rtl="0" fontAlgn="base">
      <a:spcBef>
        <a:spcPct val="50000"/>
      </a:spcBef>
      <a:spcAft>
        <a:spcPct val="0"/>
      </a:spcAft>
      <a:defRPr sz="2000" b="1" kern="1200">
        <a:solidFill>
          <a:schemeClr val="tx1"/>
        </a:solidFill>
        <a:latin typeface="Arial" panose="020B0604020202020204" pitchFamily="34" charset="0"/>
        <a:ea typeface="+mn-ea"/>
        <a:cs typeface="+mn-cs"/>
      </a:defRPr>
    </a:lvl4pPr>
    <a:lvl5pPr marL="1828800" algn="ctr" rtl="0" fontAlgn="base">
      <a:spcBef>
        <a:spcPct val="50000"/>
      </a:spcBef>
      <a:spcAft>
        <a:spcPct val="0"/>
      </a:spcAft>
      <a:defRPr sz="2000" b="1" kern="1200">
        <a:solidFill>
          <a:schemeClr val="tx1"/>
        </a:solidFill>
        <a:latin typeface="Arial" panose="020B0604020202020204" pitchFamily="34" charset="0"/>
        <a:ea typeface="+mn-ea"/>
        <a:cs typeface="+mn-cs"/>
      </a:defRPr>
    </a:lvl5pPr>
    <a:lvl6pPr marL="2286000" algn="l" defTabSz="914400" rtl="0" eaLnBrk="1" latinLnBrk="0" hangingPunct="1">
      <a:defRPr sz="2000" b="1" kern="1200">
        <a:solidFill>
          <a:schemeClr val="tx1"/>
        </a:solidFill>
        <a:latin typeface="Arial" panose="020B0604020202020204" pitchFamily="34" charset="0"/>
        <a:ea typeface="+mn-ea"/>
        <a:cs typeface="+mn-cs"/>
      </a:defRPr>
    </a:lvl6pPr>
    <a:lvl7pPr marL="2743200" algn="l" defTabSz="914400" rtl="0" eaLnBrk="1" latinLnBrk="0" hangingPunct="1">
      <a:defRPr sz="2000" b="1" kern="1200">
        <a:solidFill>
          <a:schemeClr val="tx1"/>
        </a:solidFill>
        <a:latin typeface="Arial" panose="020B0604020202020204" pitchFamily="34" charset="0"/>
        <a:ea typeface="+mn-ea"/>
        <a:cs typeface="+mn-cs"/>
      </a:defRPr>
    </a:lvl7pPr>
    <a:lvl8pPr marL="3200400" algn="l" defTabSz="914400" rtl="0" eaLnBrk="1" latinLnBrk="0" hangingPunct="1">
      <a:defRPr sz="2000" b="1" kern="1200">
        <a:solidFill>
          <a:schemeClr val="tx1"/>
        </a:solidFill>
        <a:latin typeface="Arial" panose="020B0604020202020204" pitchFamily="34" charset="0"/>
        <a:ea typeface="+mn-ea"/>
        <a:cs typeface="+mn-cs"/>
      </a:defRPr>
    </a:lvl8pPr>
    <a:lvl9pPr marL="3657600" algn="l" defTabSz="914400" rtl="0" eaLnBrk="1" latinLnBrk="0" hangingPunct="1">
      <a:defRPr sz="20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FFE9"/>
    <a:srgbClr val="FFCC00"/>
    <a:srgbClr val="FF3300"/>
    <a:srgbClr val="E5FFF8"/>
    <a:srgbClr val="3399FF"/>
    <a:srgbClr val="C9FFF1"/>
    <a:srgbClr val="5B94E7"/>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53834" autoAdjust="0"/>
  </p:normalViewPr>
  <p:slideViewPr>
    <p:cSldViewPr snapToObjects="1">
      <p:cViewPr varScale="1">
        <p:scale>
          <a:sx n="87" d="100"/>
          <a:sy n="87" d="100"/>
        </p:scale>
        <p:origin x="135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100" d="100"/>
          <a:sy n="100" d="100"/>
        </p:scale>
        <p:origin x="-1404"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spcBef>
                <a:spcPct val="0"/>
              </a:spcBef>
              <a:defRPr sz="1300" b="0">
                <a:latin typeface="Times New Roman" panose="02020603050405020304" pitchFamily="18" charset="0"/>
              </a:defRPr>
            </a:lvl1pPr>
          </a:lstStyle>
          <a:p>
            <a:endParaRPr lang="en-GB" altLang="en-US"/>
          </a:p>
        </p:txBody>
      </p:sp>
      <p:sp>
        <p:nvSpPr>
          <p:cNvPr id="5123"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spcBef>
                <a:spcPct val="0"/>
              </a:spcBef>
              <a:defRPr sz="1300" b="0">
                <a:latin typeface="Times New Roman" panose="02020603050405020304" pitchFamily="18" charset="0"/>
              </a:defRPr>
            </a:lvl1pPr>
          </a:lstStyle>
          <a:p>
            <a:endParaRPr lang="en-GB" altLang="en-US"/>
          </a:p>
        </p:txBody>
      </p:sp>
      <p:sp>
        <p:nvSpPr>
          <p:cNvPr id="5124"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spcBef>
                <a:spcPct val="0"/>
              </a:spcBef>
              <a:defRPr sz="1300" b="0">
                <a:latin typeface="Times New Roman" panose="02020603050405020304" pitchFamily="18" charset="0"/>
              </a:defRPr>
            </a:lvl1pPr>
          </a:lstStyle>
          <a:p>
            <a:r>
              <a:rPr lang="en-GB" altLang="en-US"/>
              <a:t>Copyright Lessons Learned Ltd 2007</a:t>
            </a:r>
          </a:p>
        </p:txBody>
      </p:sp>
      <p:sp>
        <p:nvSpPr>
          <p:cNvPr id="5125"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spcBef>
                <a:spcPct val="0"/>
              </a:spcBef>
              <a:defRPr sz="1300" b="0">
                <a:latin typeface="Times New Roman" panose="02020603050405020304" pitchFamily="18" charset="0"/>
              </a:defRPr>
            </a:lvl1pPr>
          </a:lstStyle>
          <a:p>
            <a:fld id="{E9EE1510-4908-4248-868B-23DA83320FB5}"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8034"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defRPr sz="1300"/>
            </a:lvl1pPr>
          </a:lstStyle>
          <a:p>
            <a:endParaRPr lang="en-GB" altLang="en-US"/>
          </a:p>
        </p:txBody>
      </p:sp>
      <p:sp>
        <p:nvSpPr>
          <p:cNvPr id="428035" name="Rectangle 1027"/>
          <p:cNvSpPr>
            <a:spLocks noGrp="1" noChangeArrowheads="1"/>
          </p:cNvSpPr>
          <p:nvPr>
            <p:ph type="dt" idx="1"/>
          </p:nvPr>
        </p:nvSpPr>
        <p:spPr bwMode="auto">
          <a:xfrm>
            <a:off x="4144963" y="0"/>
            <a:ext cx="317023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defRPr sz="1300"/>
            </a:lvl1pPr>
          </a:lstStyle>
          <a:p>
            <a:endParaRPr lang="en-GB" altLang="en-US"/>
          </a:p>
        </p:txBody>
      </p:sp>
      <p:sp>
        <p:nvSpPr>
          <p:cNvPr id="428036" name="Rectangle 1028"/>
          <p:cNvSpPr>
            <a:spLocks noChangeArrowheads="1" noTextEdit="1"/>
          </p:cNvSpPr>
          <p:nvPr>
            <p:ph type="sldImg" idx="2"/>
          </p:nvPr>
        </p:nvSpPr>
        <p:spPr bwMode="auto">
          <a:xfrm>
            <a:off x="1247775" y="722313"/>
            <a:ext cx="4821238" cy="3616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28037" name="Rectangle 1029"/>
          <p:cNvSpPr>
            <a:spLocks noGrp="1" noChangeArrowheads="1"/>
          </p:cNvSpPr>
          <p:nvPr>
            <p:ph type="body" sz="quarter" idx="3"/>
          </p:nvPr>
        </p:nvSpPr>
        <p:spPr bwMode="auto">
          <a:xfrm>
            <a:off x="974725" y="4578350"/>
            <a:ext cx="5365750" cy="433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28038" name="Rectangle 1030"/>
          <p:cNvSpPr>
            <a:spLocks noGrp="1" noChangeArrowheads="1"/>
          </p:cNvSpPr>
          <p:nvPr>
            <p:ph type="ftr" sz="quarter" idx="4"/>
          </p:nvPr>
        </p:nvSpPr>
        <p:spPr bwMode="auto">
          <a:xfrm>
            <a:off x="0" y="91582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defRPr sz="1300"/>
            </a:lvl1pPr>
          </a:lstStyle>
          <a:p>
            <a:r>
              <a:rPr lang="en-GB" altLang="en-US"/>
              <a:t>Copyright Lessons Learned Ltd 2007</a:t>
            </a:r>
          </a:p>
        </p:txBody>
      </p:sp>
      <p:sp>
        <p:nvSpPr>
          <p:cNvPr id="428039" name="Rectangle 1031"/>
          <p:cNvSpPr>
            <a:spLocks noGrp="1" noChangeArrowheads="1"/>
          </p:cNvSpPr>
          <p:nvPr>
            <p:ph type="sldNum" sz="quarter" idx="5"/>
          </p:nvPr>
        </p:nvSpPr>
        <p:spPr bwMode="auto">
          <a:xfrm>
            <a:off x="4144963" y="91582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defRPr sz="1300"/>
            </a:lvl1pPr>
          </a:lstStyle>
          <a:p>
            <a:fld id="{B552A154-E9BB-405E-A16B-3BC6C1D65DC0}"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5F3B0B68-B4DD-42D9-A43C-35847099C8D8}" type="slidenum">
              <a:rPr lang="en-GB" altLang="en-US"/>
              <a:pPr/>
              <a:t>1</a:t>
            </a:fld>
            <a:endParaRPr lang="en-GB" altLang="en-US"/>
          </a:p>
        </p:txBody>
      </p:sp>
      <p:sp>
        <p:nvSpPr>
          <p:cNvPr id="799746" name="Rectangle 2"/>
          <p:cNvSpPr>
            <a:spLocks noChangeArrowheads="1" noTextEdit="1"/>
          </p:cNvSpPr>
          <p:nvPr>
            <p:ph type="sldImg"/>
          </p:nvPr>
        </p:nvSpPr>
        <p:spPr>
          <a:ln/>
        </p:spPr>
      </p:sp>
      <p:sp>
        <p:nvSpPr>
          <p:cNvPr id="799747" name="Rectangle 3"/>
          <p:cNvSpPr>
            <a:spLocks noGrp="1" noChangeArrowheads="1"/>
          </p:cNvSpPr>
          <p:nvPr>
            <p:ph type="body" idx="1"/>
          </p:nvPr>
        </p:nvSpPr>
        <p:spPr/>
        <p:txBody>
          <a:bodyPr/>
          <a:lstStyle/>
          <a:p>
            <a:pPr marL="228600" indent="-228600"/>
            <a:r>
              <a:rPr lang="en-GB" altLang="en-US" sz="1100" u="sng">
                <a:latin typeface="Arial" panose="020B0604020202020204" pitchFamily="34" charset="0"/>
              </a:rPr>
              <a:t>Money laundering via auctions – example of how it can work:</a:t>
            </a:r>
          </a:p>
          <a:p>
            <a:pPr marL="228600" indent="-228600">
              <a:buFontTx/>
              <a:buAutoNum type="arabicPeriod"/>
            </a:pPr>
            <a:r>
              <a:rPr lang="en-GB" altLang="en-US" sz="1100">
                <a:latin typeface="Arial" panose="020B0604020202020204" pitchFamily="34" charset="0"/>
              </a:rPr>
              <a:t>Launderer distributes cash proceeds of crime to network of agents.  Agents either retain proceeds in cash form or bank the cash in own name bank accounts.</a:t>
            </a:r>
          </a:p>
          <a:p>
            <a:pPr marL="228600" indent="-228600">
              <a:buFontTx/>
              <a:buAutoNum type="arabicPeriod"/>
            </a:pPr>
            <a:r>
              <a:rPr lang="en-GB" altLang="en-US" sz="1100">
                <a:latin typeface="Arial" panose="020B0604020202020204" pitchFamily="34" charset="0"/>
              </a:rPr>
              <a:t>Agents go to auction and bid via whatever means, i.e., in person or over the telephone via another third party at physical auctions, electronically for online auctions.</a:t>
            </a:r>
          </a:p>
          <a:p>
            <a:pPr marL="228600" indent="-228600">
              <a:buFontTx/>
              <a:buAutoNum type="arabicPeriod"/>
            </a:pPr>
            <a:r>
              <a:rPr lang="en-GB" altLang="en-US" sz="1100">
                <a:latin typeface="Arial" panose="020B0604020202020204" pitchFamily="34" charset="0"/>
              </a:rPr>
              <a:t>Agents bid successfully for a range of high value assets, e.g., real property, cars, fine art.  Identification presented is that of the agent or an alias, paperwork completed in agent’s or alias’s name.</a:t>
            </a:r>
          </a:p>
          <a:p>
            <a:pPr marL="228600" indent="-228600">
              <a:buFontTx/>
              <a:buAutoNum type="arabicPeriod"/>
            </a:pPr>
            <a:r>
              <a:rPr lang="en-GB" altLang="en-US" sz="1100">
                <a:latin typeface="Arial" panose="020B0604020202020204" pitchFamily="34" charset="0"/>
              </a:rPr>
              <a:t>Property acquired from auctions may be sold on to uninvolved third parties and the proceeds reinvested elsewhere (layering), or returned to Mr X for his personal enjoyment (integration).</a:t>
            </a:r>
            <a:endParaRPr lang="en-US" altLang="en-US" sz="110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CD7C4654-FE17-480E-87BB-25B959A11B67}" type="slidenum">
              <a:rPr lang="en-GB" altLang="en-US"/>
              <a:pPr/>
              <a:t>2</a:t>
            </a:fld>
            <a:endParaRPr lang="en-GB" altLang="en-US"/>
          </a:p>
        </p:txBody>
      </p:sp>
      <p:sp>
        <p:nvSpPr>
          <p:cNvPr id="792578" name="Rectangle 2"/>
          <p:cNvSpPr>
            <a:spLocks noChangeArrowheads="1" noTextEdit="1"/>
          </p:cNvSpPr>
          <p:nvPr>
            <p:ph type="sldImg"/>
          </p:nvPr>
        </p:nvSpPr>
        <p:spPr>
          <a:ln/>
        </p:spPr>
      </p:sp>
      <p:sp>
        <p:nvSpPr>
          <p:cNvPr id="792579" name="Rectangle 3"/>
          <p:cNvSpPr>
            <a:spLocks noGrp="1" noChangeArrowheads="1"/>
          </p:cNvSpPr>
          <p:nvPr>
            <p:ph type="body" idx="1"/>
          </p:nvPr>
        </p:nvSpPr>
        <p:spPr>
          <a:xfrm>
            <a:off x="974725" y="4578350"/>
            <a:ext cx="5365750" cy="4543425"/>
          </a:xfrm>
        </p:spPr>
        <p:txBody>
          <a:bodyPr/>
          <a:lstStyle/>
          <a:p>
            <a:r>
              <a:rPr lang="en-GB" altLang="en-US" sz="1100" u="sng">
                <a:latin typeface="Arial" panose="020B0604020202020204" pitchFamily="34" charset="0"/>
              </a:rPr>
              <a:t>Key facts</a:t>
            </a:r>
          </a:p>
          <a:p>
            <a:r>
              <a:rPr lang="en-GB" altLang="en-US" sz="1100">
                <a:latin typeface="Arial" panose="020B0604020202020204" pitchFamily="34" charset="0"/>
              </a:rPr>
              <a:t>Auctions can be used in a variety of ways.  Cash purchases can be used to place criminal cash into the system, but auctions might also be used as a vehicle for buying a lot of different high value items and then trading them on almost immediately in exchange for clean money which can then be reinvested elsewhere.</a:t>
            </a:r>
          </a:p>
          <a:p>
            <a:r>
              <a:rPr lang="en-GB" altLang="en-US" sz="1100">
                <a:latin typeface="Arial" panose="020B0604020202020204" pitchFamily="34" charset="0"/>
              </a:rPr>
              <a:t>It goes without saying that the kinds of auctions that money launderers are most likely to be interested in are the ones where high value items such as fine art, cars, antiques or real estate (both property and land) are being offered for sale.  However, auctions of lower value goods (e.g., second car auctions) can also provide a ready marketplace in which criminal gangs are able to offload stolen property in exchange for hard cash.</a:t>
            </a:r>
          </a:p>
          <a:p>
            <a:r>
              <a:rPr lang="en-GB" altLang="en-US" sz="1100">
                <a:latin typeface="Arial" panose="020B0604020202020204" pitchFamily="34" charset="0"/>
              </a:rPr>
              <a:t>The increasing availability of online auction sites offers the added attraction in that as a relatively new phenomenon they are not as yet subject to rigorous regulation.  Online auctioning also enables participants to trade in relative anonymity, and to trade virtually anything with virtually anyone without too much scrutiny.</a:t>
            </a:r>
          </a:p>
          <a:p>
            <a:r>
              <a:rPr lang="en-GB" altLang="en-US" sz="1100" u="sng">
                <a:latin typeface="Arial" panose="020B0604020202020204" pitchFamily="34" charset="0"/>
              </a:rPr>
              <a:t>Money launderers’ perspective</a:t>
            </a:r>
          </a:p>
          <a:p>
            <a:r>
              <a:rPr lang="en-GB" altLang="en-US" sz="1100">
                <a:latin typeface="Arial" panose="020B0604020202020204" pitchFamily="34" charset="0"/>
              </a:rPr>
              <a:t>The attraction of auctions from the money launderers’ point of view is the option to carry out the majority of transactions without ever having to be physically present or in direct contact with the other participants.  </a:t>
            </a:r>
          </a:p>
          <a:p>
            <a:r>
              <a:rPr lang="en-GB" altLang="en-US" sz="1100">
                <a:latin typeface="Arial" panose="020B0604020202020204" pitchFamily="34" charset="0"/>
              </a:rPr>
              <a:t>The auction environment is one in which it is quite normal for paying participants to act via intermediaries or agents, and so the non-presence of a purchaser does not draw attention.</a:t>
            </a:r>
          </a:p>
          <a:p>
            <a:r>
              <a:rPr lang="en-GB" altLang="en-US" sz="1100">
                <a:latin typeface="Arial" panose="020B0604020202020204" pitchFamily="34" charset="0"/>
              </a:rPr>
              <a:t>Another advantage of the auction environment from the launderers’ point of view is that the transactions are all ‘one-offs’ and not the kind of relationship transactions involved in many kinds of other financial business.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F58F90CE-EE74-4A64-BDEE-059CBE417A83}" type="slidenum">
              <a:rPr lang="en-GB" altLang="en-US"/>
              <a:pPr/>
              <a:t>3</a:t>
            </a:fld>
            <a:endParaRPr lang="en-GB" altLang="en-US"/>
          </a:p>
        </p:txBody>
      </p:sp>
      <p:sp>
        <p:nvSpPr>
          <p:cNvPr id="793602" name="Rectangle 2"/>
          <p:cNvSpPr>
            <a:spLocks noChangeArrowheads="1" noTextEdit="1"/>
          </p:cNvSpPr>
          <p:nvPr>
            <p:ph type="sldImg"/>
          </p:nvPr>
        </p:nvSpPr>
        <p:spPr>
          <a:ln/>
        </p:spPr>
      </p:sp>
      <p:sp>
        <p:nvSpPr>
          <p:cNvPr id="793603" name="Rectangle 3"/>
          <p:cNvSpPr>
            <a:spLocks noGrp="1" noChangeArrowheads="1"/>
          </p:cNvSpPr>
          <p:nvPr>
            <p:ph type="body" idx="1"/>
          </p:nvPr>
        </p:nvSpPr>
        <p:spPr/>
        <p:txBody>
          <a:bodyPr/>
          <a:lstStyle/>
          <a:p>
            <a:r>
              <a:rPr lang="en-GB" altLang="en-US" sz="1100">
                <a:latin typeface="Arial" panose="020B0604020202020204" pitchFamily="34" charset="0"/>
              </a:rPr>
              <a:t>Transaction features and behaviours that might give cause for concern include the following:</a:t>
            </a:r>
          </a:p>
          <a:p>
            <a:pPr marL="361950" lvl="1" indent="-182563">
              <a:buFontTx/>
              <a:buChar char="•"/>
            </a:pPr>
            <a:r>
              <a:rPr lang="en-GB" altLang="en-US" sz="1100">
                <a:latin typeface="Arial" panose="020B0604020202020204" pitchFamily="34" charset="0"/>
              </a:rPr>
              <a:t>Unwillingness or inability on the part of purchasers or their agents to give identification or other details</a:t>
            </a:r>
          </a:p>
          <a:p>
            <a:pPr marL="361950" lvl="1" indent="-182563">
              <a:buFontTx/>
              <a:buChar char="•"/>
            </a:pPr>
            <a:r>
              <a:rPr lang="en-GB" altLang="en-US" sz="1100">
                <a:latin typeface="Arial" panose="020B0604020202020204" pitchFamily="34" charset="0"/>
              </a:rPr>
              <a:t>Cash settlements where cash would not normally be used as the method of settlement, particularly where the amounts involved are very large</a:t>
            </a:r>
          </a:p>
          <a:p>
            <a:pPr marL="361950" lvl="1" indent="-182563">
              <a:buFontTx/>
              <a:buChar char="•"/>
            </a:pPr>
            <a:r>
              <a:rPr lang="en-GB" altLang="en-US" sz="1100">
                <a:latin typeface="Arial" panose="020B0604020202020204" pitchFamily="34" charset="0"/>
              </a:rPr>
              <a:t>Unusual purchasing patterns that do not appear to fit with what is known about the purchaser or his agent (e.g., purchase of a large number of high performance cars when the purchaser does not appear to be in the car business or to have any other reason for making such a purchase, other than to use up large amounts of money).</a:t>
            </a:r>
          </a:p>
          <a:p>
            <a:r>
              <a:rPr lang="en-GB" altLang="en-US" sz="1100">
                <a:latin typeface="Arial" panose="020B0604020202020204" pitchFamily="34" charset="0"/>
              </a:rPr>
              <a:t> </a:t>
            </a:r>
            <a:endParaRPr lang="en-US" altLang="en-US" sz="11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2720CCE5-9F85-40A0-8436-9C8D248D7318}" type="slidenum">
              <a:rPr lang="en-GB" altLang="en-US"/>
              <a:pPr/>
              <a:t>‹#›</a:t>
            </a:fld>
            <a:endParaRPr lang="en-GB" altLang="en-US"/>
          </a:p>
        </p:txBody>
      </p:sp>
    </p:spTree>
    <p:extLst>
      <p:ext uri="{BB962C8B-B14F-4D97-AF65-F5344CB8AC3E}">
        <p14:creationId xmlns:p14="http://schemas.microsoft.com/office/powerpoint/2010/main" val="349080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EBF30359-45FA-49AB-91D0-A35328C14FCA}" type="slidenum">
              <a:rPr lang="en-GB" altLang="en-US"/>
              <a:pPr/>
              <a:t>‹#›</a:t>
            </a:fld>
            <a:endParaRPr lang="en-GB" altLang="en-US"/>
          </a:p>
        </p:txBody>
      </p:sp>
    </p:spTree>
    <p:extLst>
      <p:ext uri="{BB962C8B-B14F-4D97-AF65-F5344CB8AC3E}">
        <p14:creationId xmlns:p14="http://schemas.microsoft.com/office/powerpoint/2010/main" val="3331339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1975" y="260350"/>
            <a:ext cx="1908175"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182688" y="260350"/>
            <a:ext cx="5576887"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E9A4A287-2C0C-4C9E-8124-59636F3EDB54}" type="slidenum">
              <a:rPr lang="en-GB" altLang="en-US"/>
              <a:pPr/>
              <a:t>‹#›</a:t>
            </a:fld>
            <a:endParaRPr lang="en-GB" altLang="en-US"/>
          </a:p>
        </p:txBody>
      </p:sp>
    </p:spTree>
    <p:extLst>
      <p:ext uri="{BB962C8B-B14F-4D97-AF65-F5344CB8AC3E}">
        <p14:creationId xmlns:p14="http://schemas.microsoft.com/office/powerpoint/2010/main" val="3552367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E8CDA26C-55B2-444D-8037-3818BCDB98F7}" type="slidenum">
              <a:rPr lang="en-GB" altLang="en-US"/>
              <a:pPr/>
              <a:t>‹#›</a:t>
            </a:fld>
            <a:endParaRPr lang="en-GB" altLang="en-US"/>
          </a:p>
        </p:txBody>
      </p:sp>
    </p:spTree>
    <p:extLst>
      <p:ext uri="{BB962C8B-B14F-4D97-AF65-F5344CB8AC3E}">
        <p14:creationId xmlns:p14="http://schemas.microsoft.com/office/powerpoint/2010/main" val="4079247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D48A4837-4DDE-4F4E-9F54-73FA70CEE0D0}" type="slidenum">
              <a:rPr lang="en-GB" altLang="en-US"/>
              <a:pPr/>
              <a:t>‹#›</a:t>
            </a:fld>
            <a:endParaRPr lang="en-GB" altLang="en-US"/>
          </a:p>
        </p:txBody>
      </p:sp>
    </p:spTree>
    <p:extLst>
      <p:ext uri="{BB962C8B-B14F-4D97-AF65-F5344CB8AC3E}">
        <p14:creationId xmlns:p14="http://schemas.microsoft.com/office/powerpoint/2010/main" val="3313763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182688" y="1196975"/>
            <a:ext cx="3741737"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76825" y="1196975"/>
            <a:ext cx="3743325"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03B0271F-7365-45F0-ACA5-0A08CDBB3746}" type="slidenum">
              <a:rPr lang="en-GB" altLang="en-US"/>
              <a:pPr/>
              <a:t>‹#›</a:t>
            </a:fld>
            <a:endParaRPr lang="en-GB" altLang="en-US"/>
          </a:p>
        </p:txBody>
      </p:sp>
    </p:spTree>
    <p:extLst>
      <p:ext uri="{BB962C8B-B14F-4D97-AF65-F5344CB8AC3E}">
        <p14:creationId xmlns:p14="http://schemas.microsoft.com/office/powerpoint/2010/main" val="54468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9" name="Slide Number Placeholder 8"/>
          <p:cNvSpPr>
            <a:spLocks noGrp="1"/>
          </p:cNvSpPr>
          <p:nvPr>
            <p:ph type="sldNum" sz="quarter" idx="12"/>
          </p:nvPr>
        </p:nvSpPr>
        <p:spPr/>
        <p:txBody>
          <a:bodyPr/>
          <a:lstStyle>
            <a:lvl1pPr>
              <a:defRPr/>
            </a:lvl1pPr>
          </a:lstStyle>
          <a:p>
            <a:fld id="{1A60C423-8507-4B74-B9B5-F9A005E5CF17}" type="slidenum">
              <a:rPr lang="en-GB" altLang="en-US"/>
              <a:pPr/>
              <a:t>‹#›</a:t>
            </a:fld>
            <a:endParaRPr lang="en-GB" altLang="en-US"/>
          </a:p>
        </p:txBody>
      </p:sp>
    </p:spTree>
    <p:extLst>
      <p:ext uri="{BB962C8B-B14F-4D97-AF65-F5344CB8AC3E}">
        <p14:creationId xmlns:p14="http://schemas.microsoft.com/office/powerpoint/2010/main" val="2859715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5" name="Slide Number Placeholder 4"/>
          <p:cNvSpPr>
            <a:spLocks noGrp="1"/>
          </p:cNvSpPr>
          <p:nvPr>
            <p:ph type="sldNum" sz="quarter" idx="12"/>
          </p:nvPr>
        </p:nvSpPr>
        <p:spPr/>
        <p:txBody>
          <a:bodyPr/>
          <a:lstStyle>
            <a:lvl1pPr>
              <a:defRPr/>
            </a:lvl1pPr>
          </a:lstStyle>
          <a:p>
            <a:fld id="{45D3CC93-C1EA-491C-943D-2571D5AF30BF}" type="slidenum">
              <a:rPr lang="en-GB" altLang="en-US"/>
              <a:pPr/>
              <a:t>‹#›</a:t>
            </a:fld>
            <a:endParaRPr lang="en-GB" altLang="en-US"/>
          </a:p>
        </p:txBody>
      </p:sp>
    </p:spTree>
    <p:extLst>
      <p:ext uri="{BB962C8B-B14F-4D97-AF65-F5344CB8AC3E}">
        <p14:creationId xmlns:p14="http://schemas.microsoft.com/office/powerpoint/2010/main" val="1564607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4" name="Slide Number Placeholder 3"/>
          <p:cNvSpPr>
            <a:spLocks noGrp="1"/>
          </p:cNvSpPr>
          <p:nvPr>
            <p:ph type="sldNum" sz="quarter" idx="12"/>
          </p:nvPr>
        </p:nvSpPr>
        <p:spPr/>
        <p:txBody>
          <a:bodyPr/>
          <a:lstStyle>
            <a:lvl1pPr>
              <a:defRPr/>
            </a:lvl1pPr>
          </a:lstStyle>
          <a:p>
            <a:fld id="{37B2C704-46BE-4215-985F-757DA66FDED1}" type="slidenum">
              <a:rPr lang="en-GB" altLang="en-US"/>
              <a:pPr/>
              <a:t>‹#›</a:t>
            </a:fld>
            <a:endParaRPr lang="en-GB" altLang="en-US"/>
          </a:p>
        </p:txBody>
      </p:sp>
    </p:spTree>
    <p:extLst>
      <p:ext uri="{BB962C8B-B14F-4D97-AF65-F5344CB8AC3E}">
        <p14:creationId xmlns:p14="http://schemas.microsoft.com/office/powerpoint/2010/main" val="704570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E8008209-FAF1-439A-9B3C-EA0BAF8A03C1}" type="slidenum">
              <a:rPr lang="en-GB" altLang="en-US"/>
              <a:pPr/>
              <a:t>‹#›</a:t>
            </a:fld>
            <a:endParaRPr lang="en-GB" altLang="en-US"/>
          </a:p>
        </p:txBody>
      </p:sp>
    </p:spTree>
    <p:extLst>
      <p:ext uri="{BB962C8B-B14F-4D97-AF65-F5344CB8AC3E}">
        <p14:creationId xmlns:p14="http://schemas.microsoft.com/office/powerpoint/2010/main" val="3105717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C42B9937-F2BB-4249-860E-16176908E6D5}" type="slidenum">
              <a:rPr lang="en-GB" altLang="en-US"/>
              <a:pPr/>
              <a:t>‹#›</a:t>
            </a:fld>
            <a:endParaRPr lang="en-GB" altLang="en-US"/>
          </a:p>
        </p:txBody>
      </p:sp>
    </p:spTree>
    <p:extLst>
      <p:ext uri="{BB962C8B-B14F-4D97-AF65-F5344CB8AC3E}">
        <p14:creationId xmlns:p14="http://schemas.microsoft.com/office/powerpoint/2010/main" val="1601469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2688" y="260350"/>
            <a:ext cx="7637462"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1182688" y="1196975"/>
            <a:ext cx="7637462" cy="454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b="0">
                <a:latin typeface="Times New Roman" panose="02020603050405020304" pitchFamily="18" charset="0"/>
              </a:defRPr>
            </a:lvl1pPr>
          </a:lstStyle>
          <a:p>
            <a:endParaRPr lang="en-GB"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b="0">
                <a:latin typeface="Times New Roman" panose="02020603050405020304" pitchFamily="18" charset="0"/>
              </a:defRPr>
            </a:lvl1pPr>
          </a:lstStyle>
          <a:p>
            <a:r>
              <a:rPr lang="en-GB" altLang="en-US"/>
              <a:t>Copyright Lessons Learned Ltd 2016</a:t>
            </a:r>
            <a:endParaRPr lang="en-GB"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b="0">
                <a:solidFill>
                  <a:srgbClr val="000099"/>
                </a:solidFill>
                <a:latin typeface="Century Gothic" panose="020B0502020202020204" pitchFamily="34" charset="0"/>
              </a:defRPr>
            </a:lvl1pPr>
          </a:lstStyle>
          <a:p>
            <a:fld id="{D633E82D-6657-40BD-84FA-DF9A30DCB6B8}" type="slidenum">
              <a:rPr lang="en-GB" altLang="en-US"/>
              <a:pPr/>
              <a:t>‹#›</a:t>
            </a:fld>
            <a:endParaRPr lang="en-GB" altLang="en-US"/>
          </a:p>
        </p:txBody>
      </p:sp>
      <p:grpSp>
        <p:nvGrpSpPr>
          <p:cNvPr id="1031" name="Group 7"/>
          <p:cNvGrpSpPr>
            <a:grpSpLocks/>
          </p:cNvGrpSpPr>
          <p:nvPr userDrawn="1"/>
        </p:nvGrpSpPr>
        <p:grpSpPr bwMode="auto">
          <a:xfrm>
            <a:off x="-36513" y="0"/>
            <a:ext cx="1219201" cy="6851650"/>
            <a:chOff x="0" y="0"/>
            <a:chExt cx="768" cy="4316"/>
          </a:xfrm>
        </p:grpSpPr>
        <p:sp>
          <p:nvSpPr>
            <p:cNvPr id="1032" name="Rectangle 8"/>
            <p:cNvSpPr>
              <a:spLocks noChangeArrowheads="1"/>
            </p:cNvSpPr>
            <p:nvPr/>
          </p:nvSpPr>
          <p:spPr bwMode="auto">
            <a:xfrm>
              <a:off x="0" y="0"/>
              <a:ext cx="768" cy="4316"/>
            </a:xfrm>
            <a:prstGeom prst="rect">
              <a:avLst/>
            </a:prstGeom>
            <a:gradFill rotWithShape="0">
              <a:gsLst>
                <a:gs pos="0">
                  <a:srgbClr val="B7B7FF"/>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sz="1200">
                <a:solidFill>
                  <a:schemeClr val="folHlink"/>
                </a:solidFill>
                <a:latin typeface="Impact" panose="020B0806030902050204" pitchFamily="34" charset="0"/>
              </a:endParaRPr>
            </a:p>
          </p:txBody>
        </p:sp>
        <p:pic>
          <p:nvPicPr>
            <p:cNvPr id="1033" name="Picture 9" descr="lessonslearne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3893"/>
              <a:ext cx="672" cy="379"/>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fontAlgn="base">
        <a:spcBef>
          <a:spcPct val="0"/>
        </a:spcBef>
        <a:spcAft>
          <a:spcPct val="0"/>
        </a:spcAft>
        <a:defRPr sz="3000" kern="1200">
          <a:solidFill>
            <a:srgbClr val="FF0000"/>
          </a:solidFill>
          <a:latin typeface="+mj-lt"/>
          <a:ea typeface="+mj-ea"/>
          <a:cs typeface="+mj-cs"/>
        </a:defRPr>
      </a:lvl1pPr>
      <a:lvl2pPr algn="l" rtl="0" fontAlgn="base">
        <a:spcBef>
          <a:spcPct val="0"/>
        </a:spcBef>
        <a:spcAft>
          <a:spcPct val="0"/>
        </a:spcAft>
        <a:defRPr sz="3000">
          <a:solidFill>
            <a:srgbClr val="FF0000"/>
          </a:solidFill>
          <a:latin typeface="Arial" panose="020B0604020202020204" pitchFamily="34" charset="0"/>
        </a:defRPr>
      </a:lvl2pPr>
      <a:lvl3pPr algn="l" rtl="0" fontAlgn="base">
        <a:spcBef>
          <a:spcPct val="0"/>
        </a:spcBef>
        <a:spcAft>
          <a:spcPct val="0"/>
        </a:spcAft>
        <a:defRPr sz="3000">
          <a:solidFill>
            <a:srgbClr val="FF0000"/>
          </a:solidFill>
          <a:latin typeface="Arial" panose="020B0604020202020204" pitchFamily="34" charset="0"/>
        </a:defRPr>
      </a:lvl3pPr>
      <a:lvl4pPr algn="l" rtl="0" fontAlgn="base">
        <a:spcBef>
          <a:spcPct val="0"/>
        </a:spcBef>
        <a:spcAft>
          <a:spcPct val="0"/>
        </a:spcAft>
        <a:defRPr sz="3000">
          <a:solidFill>
            <a:srgbClr val="FF0000"/>
          </a:solidFill>
          <a:latin typeface="Arial" panose="020B0604020202020204" pitchFamily="34" charset="0"/>
        </a:defRPr>
      </a:lvl4pPr>
      <a:lvl5pPr algn="l" rtl="0" fontAlgn="base">
        <a:spcBef>
          <a:spcPct val="0"/>
        </a:spcBef>
        <a:spcAft>
          <a:spcPct val="0"/>
        </a:spcAft>
        <a:defRPr sz="3000">
          <a:solidFill>
            <a:srgbClr val="FF0000"/>
          </a:solidFill>
          <a:latin typeface="Arial" panose="020B0604020202020204" pitchFamily="34" charset="0"/>
        </a:defRPr>
      </a:lvl5pPr>
      <a:lvl6pPr marL="457200" algn="l" rtl="0" fontAlgn="base">
        <a:spcBef>
          <a:spcPct val="0"/>
        </a:spcBef>
        <a:spcAft>
          <a:spcPct val="0"/>
        </a:spcAft>
        <a:defRPr sz="3000">
          <a:solidFill>
            <a:srgbClr val="FF0000"/>
          </a:solidFill>
          <a:latin typeface="Arial" panose="020B0604020202020204" pitchFamily="34" charset="0"/>
        </a:defRPr>
      </a:lvl6pPr>
      <a:lvl7pPr marL="914400" algn="l" rtl="0" fontAlgn="base">
        <a:spcBef>
          <a:spcPct val="0"/>
        </a:spcBef>
        <a:spcAft>
          <a:spcPct val="0"/>
        </a:spcAft>
        <a:defRPr sz="3000">
          <a:solidFill>
            <a:srgbClr val="FF0000"/>
          </a:solidFill>
          <a:latin typeface="Arial" panose="020B0604020202020204" pitchFamily="34" charset="0"/>
        </a:defRPr>
      </a:lvl7pPr>
      <a:lvl8pPr marL="1371600" algn="l" rtl="0" fontAlgn="base">
        <a:spcBef>
          <a:spcPct val="0"/>
        </a:spcBef>
        <a:spcAft>
          <a:spcPct val="0"/>
        </a:spcAft>
        <a:defRPr sz="3000">
          <a:solidFill>
            <a:srgbClr val="FF0000"/>
          </a:solidFill>
          <a:latin typeface="Arial" panose="020B0604020202020204" pitchFamily="34" charset="0"/>
        </a:defRPr>
      </a:lvl8pPr>
      <a:lvl9pPr marL="1828800" algn="l" rtl="0" fontAlgn="base">
        <a:spcBef>
          <a:spcPct val="0"/>
        </a:spcBef>
        <a:spcAft>
          <a:spcPct val="0"/>
        </a:spcAft>
        <a:defRPr sz="3000">
          <a:solidFill>
            <a:srgbClr val="FF0000"/>
          </a:solidFill>
          <a:latin typeface="Arial" panose="020B0604020202020204" pitchFamily="34" charset="0"/>
        </a:defRPr>
      </a:lvl9pPr>
    </p:titleStyle>
    <p:bodyStyle>
      <a:lvl1pPr marL="342900" indent="-342900" algn="l" rtl="0" fontAlgn="base">
        <a:spcBef>
          <a:spcPct val="20000"/>
        </a:spcBef>
        <a:spcAft>
          <a:spcPct val="0"/>
        </a:spcAft>
        <a:buFont typeface="Wingdings" panose="05000000000000000000" pitchFamily="2" charset="2"/>
        <a:buChar char="n"/>
        <a:defRPr sz="2400" kern="1200">
          <a:solidFill>
            <a:srgbClr val="000099"/>
          </a:solidFill>
          <a:latin typeface="+mn-lt"/>
          <a:ea typeface="+mn-ea"/>
          <a:cs typeface="+mn-cs"/>
        </a:defRPr>
      </a:lvl1pPr>
      <a:lvl2pPr marL="742950" indent="-285750" algn="l" rtl="0" fontAlgn="base">
        <a:spcBef>
          <a:spcPct val="20000"/>
        </a:spcBef>
        <a:spcAft>
          <a:spcPct val="0"/>
        </a:spcAft>
        <a:buFont typeface="Wingdings" panose="05000000000000000000" pitchFamily="2" charset="2"/>
        <a:buChar char="§"/>
        <a:defRPr sz="2000" kern="1200">
          <a:solidFill>
            <a:srgbClr val="000099"/>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Footer Placeholder 3"/>
          <p:cNvSpPr>
            <a:spLocks noGrp="1"/>
          </p:cNvSpPr>
          <p:nvPr>
            <p:ph type="ftr" sz="quarter" idx="11"/>
          </p:nvPr>
        </p:nvSpPr>
        <p:spPr/>
        <p:txBody>
          <a:bodyPr/>
          <a:lstStyle/>
          <a:p>
            <a:r>
              <a:rPr lang="en-GB" altLang="en-US"/>
              <a:t>Copyright Lessons Learned Ltd 2016</a:t>
            </a:r>
            <a:endParaRPr lang="en-GB" altLang="en-US"/>
          </a:p>
        </p:txBody>
      </p:sp>
      <p:sp>
        <p:nvSpPr>
          <p:cNvPr id="57" name="Slide Number Placeholder 4"/>
          <p:cNvSpPr>
            <a:spLocks noGrp="1"/>
          </p:cNvSpPr>
          <p:nvPr>
            <p:ph type="sldNum" sz="quarter" idx="12"/>
          </p:nvPr>
        </p:nvSpPr>
        <p:spPr/>
        <p:txBody>
          <a:bodyPr/>
          <a:lstStyle/>
          <a:p>
            <a:fld id="{1D0A9AB6-4185-4050-AC0A-A7B214A65C4A}" type="slidenum">
              <a:rPr lang="en-GB" altLang="en-US"/>
              <a:pPr/>
              <a:t>1</a:t>
            </a:fld>
            <a:endParaRPr lang="en-GB" altLang="en-US"/>
          </a:p>
        </p:txBody>
      </p:sp>
      <p:sp>
        <p:nvSpPr>
          <p:cNvPr id="795652" name="Rectangle 4"/>
          <p:cNvSpPr>
            <a:spLocks noGrp="1" noChangeArrowheads="1"/>
          </p:cNvSpPr>
          <p:nvPr>
            <p:ph type="title"/>
          </p:nvPr>
        </p:nvSpPr>
        <p:spPr/>
        <p:txBody>
          <a:bodyPr/>
          <a:lstStyle/>
          <a:p>
            <a:r>
              <a:rPr lang="en-GB" altLang="en-US"/>
              <a:t>Auctions (1)</a:t>
            </a:r>
            <a:endParaRPr lang="en-US" altLang="en-US"/>
          </a:p>
        </p:txBody>
      </p:sp>
      <p:grpSp>
        <p:nvGrpSpPr>
          <p:cNvPr id="796124" name="Group 476"/>
          <p:cNvGrpSpPr>
            <a:grpSpLocks/>
          </p:cNvGrpSpPr>
          <p:nvPr/>
        </p:nvGrpSpPr>
        <p:grpSpPr bwMode="auto">
          <a:xfrm>
            <a:off x="4414838" y="687388"/>
            <a:ext cx="936625" cy="1012825"/>
            <a:chOff x="2617" y="1832"/>
            <a:chExt cx="671" cy="827"/>
          </a:xfrm>
        </p:grpSpPr>
        <p:pic>
          <p:nvPicPr>
            <p:cNvPr id="796108" name="Picture 460"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7" y="1832"/>
              <a:ext cx="671" cy="827"/>
            </a:xfrm>
            <a:prstGeom prst="rect">
              <a:avLst/>
            </a:prstGeom>
            <a:noFill/>
            <a:extLst>
              <a:ext uri="{909E8E84-426E-40DD-AFC4-6F175D3DCCD1}">
                <a14:hiddenFill xmlns:a14="http://schemas.microsoft.com/office/drawing/2010/main">
                  <a:solidFill>
                    <a:srgbClr val="FFFFFF"/>
                  </a:solidFill>
                </a14:hiddenFill>
              </a:ext>
            </a:extLst>
          </p:spPr>
        </p:pic>
        <p:sp>
          <p:nvSpPr>
            <p:cNvPr id="796109" name="Text Box 461"/>
            <p:cNvSpPr txBox="1">
              <a:spLocks noChangeArrowheads="1"/>
            </p:cNvSpPr>
            <p:nvPr/>
          </p:nvSpPr>
          <p:spPr bwMode="auto">
            <a:xfrm>
              <a:off x="2699" y="2039"/>
              <a:ext cx="448" cy="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600">
                  <a:solidFill>
                    <a:schemeClr val="bg1"/>
                  </a:solidFill>
                </a:rPr>
                <a:t>Mr X</a:t>
              </a:r>
              <a:endParaRPr lang="en-US" altLang="en-US" sz="1600">
                <a:solidFill>
                  <a:schemeClr val="bg1"/>
                </a:solidFill>
              </a:endParaRPr>
            </a:p>
          </p:txBody>
        </p:sp>
      </p:grpSp>
      <p:grpSp>
        <p:nvGrpSpPr>
          <p:cNvPr id="796204" name="Group 556"/>
          <p:cNvGrpSpPr>
            <a:grpSpLocks/>
          </p:cNvGrpSpPr>
          <p:nvPr/>
        </p:nvGrpSpPr>
        <p:grpSpPr bwMode="auto">
          <a:xfrm>
            <a:off x="1908175" y="2273300"/>
            <a:ext cx="863600" cy="1011238"/>
            <a:chOff x="1202" y="1432"/>
            <a:chExt cx="544" cy="637"/>
          </a:xfrm>
        </p:grpSpPr>
        <p:grpSp>
          <p:nvGrpSpPr>
            <p:cNvPr id="796121" name="Group 473"/>
            <p:cNvGrpSpPr>
              <a:grpSpLocks/>
            </p:cNvGrpSpPr>
            <p:nvPr/>
          </p:nvGrpSpPr>
          <p:grpSpPr bwMode="auto">
            <a:xfrm>
              <a:off x="1284" y="1432"/>
              <a:ext cx="369" cy="457"/>
              <a:chOff x="1136" y="2785"/>
              <a:chExt cx="369" cy="457"/>
            </a:xfrm>
          </p:grpSpPr>
          <p:pic>
            <p:nvPicPr>
              <p:cNvPr id="796122" name="Picture 474"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1136" y="2785"/>
                <a:ext cx="369" cy="457"/>
              </a:xfrm>
              <a:prstGeom prst="rect">
                <a:avLst/>
              </a:prstGeom>
              <a:noFill/>
              <a:extLst>
                <a:ext uri="{909E8E84-426E-40DD-AFC4-6F175D3DCCD1}">
                  <a14:hiddenFill xmlns:a14="http://schemas.microsoft.com/office/drawing/2010/main">
                    <a:solidFill>
                      <a:srgbClr val="FFFFFF"/>
                    </a:solidFill>
                  </a14:hiddenFill>
                </a:ext>
              </a:extLst>
            </p:spPr>
          </p:pic>
          <p:sp>
            <p:nvSpPr>
              <p:cNvPr id="796123" name="Freeform 475"/>
              <p:cNvSpPr>
                <a:spLocks/>
              </p:cNvSpPr>
              <p:nvPr/>
            </p:nvSpPr>
            <p:spPr bwMode="auto">
              <a:xfrm>
                <a:off x="1195" y="2794"/>
                <a:ext cx="274" cy="275"/>
              </a:xfrm>
              <a:custGeom>
                <a:avLst/>
                <a:gdLst>
                  <a:gd name="T0" fmla="*/ 181 w 499"/>
                  <a:gd name="T1" fmla="*/ 317 h 499"/>
                  <a:gd name="T2" fmla="*/ 45 w 499"/>
                  <a:gd name="T3" fmla="*/ 499 h 499"/>
                  <a:gd name="T4" fmla="*/ 90 w 499"/>
                  <a:gd name="T5" fmla="*/ 363 h 499"/>
                  <a:gd name="T6" fmla="*/ 45 w 499"/>
                  <a:gd name="T7" fmla="*/ 408 h 499"/>
                  <a:gd name="T8" fmla="*/ 90 w 499"/>
                  <a:gd name="T9" fmla="*/ 317 h 499"/>
                  <a:gd name="T10" fmla="*/ 45 w 499"/>
                  <a:gd name="T11" fmla="*/ 226 h 499"/>
                  <a:gd name="T12" fmla="*/ 0 w 499"/>
                  <a:gd name="T13" fmla="*/ 181 h 499"/>
                  <a:gd name="T14" fmla="*/ 90 w 499"/>
                  <a:gd name="T15" fmla="*/ 136 h 499"/>
                  <a:gd name="T16" fmla="*/ 45 w 499"/>
                  <a:gd name="T17" fmla="*/ 90 h 499"/>
                  <a:gd name="T18" fmla="*/ 136 w 499"/>
                  <a:gd name="T19" fmla="*/ 90 h 499"/>
                  <a:gd name="T20" fmla="*/ 90 w 499"/>
                  <a:gd name="T21" fmla="*/ 45 h 499"/>
                  <a:gd name="T22" fmla="*/ 227 w 499"/>
                  <a:gd name="T23" fmla="*/ 90 h 499"/>
                  <a:gd name="T24" fmla="*/ 136 w 499"/>
                  <a:gd name="T25" fmla="*/ 45 h 499"/>
                  <a:gd name="T26" fmla="*/ 136 w 499"/>
                  <a:gd name="T27" fmla="*/ 226 h 499"/>
                  <a:gd name="T28" fmla="*/ 181 w 499"/>
                  <a:gd name="T29" fmla="*/ 0 h 499"/>
                  <a:gd name="T30" fmla="*/ 227 w 499"/>
                  <a:gd name="T31" fmla="*/ 136 h 499"/>
                  <a:gd name="T32" fmla="*/ 272 w 499"/>
                  <a:gd name="T33" fmla="*/ 0 h 499"/>
                  <a:gd name="T34" fmla="*/ 272 w 499"/>
                  <a:gd name="T35" fmla="*/ 136 h 499"/>
                  <a:gd name="T36" fmla="*/ 408 w 499"/>
                  <a:gd name="T37" fmla="*/ 0 h 499"/>
                  <a:gd name="T38" fmla="*/ 317 w 499"/>
                  <a:gd name="T39" fmla="*/ 136 h 499"/>
                  <a:gd name="T40" fmla="*/ 499 w 499"/>
                  <a:gd name="T41" fmla="*/ 0 h 499"/>
                  <a:gd name="T42" fmla="*/ 181 w 499"/>
                  <a:gd name="T43" fmla="*/ 317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9" h="499">
                    <a:moveTo>
                      <a:pt x="181" y="317"/>
                    </a:moveTo>
                    <a:lnTo>
                      <a:pt x="45" y="499"/>
                    </a:lnTo>
                    <a:lnTo>
                      <a:pt x="90" y="363"/>
                    </a:lnTo>
                    <a:lnTo>
                      <a:pt x="45" y="408"/>
                    </a:lnTo>
                    <a:lnTo>
                      <a:pt x="90" y="317"/>
                    </a:lnTo>
                    <a:lnTo>
                      <a:pt x="45" y="226"/>
                    </a:lnTo>
                    <a:lnTo>
                      <a:pt x="0" y="181"/>
                    </a:lnTo>
                    <a:lnTo>
                      <a:pt x="90" y="136"/>
                    </a:lnTo>
                    <a:lnTo>
                      <a:pt x="45" y="90"/>
                    </a:lnTo>
                    <a:lnTo>
                      <a:pt x="136" y="90"/>
                    </a:lnTo>
                    <a:lnTo>
                      <a:pt x="90" y="45"/>
                    </a:lnTo>
                    <a:lnTo>
                      <a:pt x="227" y="90"/>
                    </a:lnTo>
                    <a:lnTo>
                      <a:pt x="136" y="45"/>
                    </a:lnTo>
                    <a:lnTo>
                      <a:pt x="136" y="226"/>
                    </a:lnTo>
                    <a:lnTo>
                      <a:pt x="181" y="0"/>
                    </a:lnTo>
                    <a:lnTo>
                      <a:pt x="227" y="136"/>
                    </a:lnTo>
                    <a:lnTo>
                      <a:pt x="272" y="0"/>
                    </a:lnTo>
                    <a:lnTo>
                      <a:pt x="272" y="136"/>
                    </a:lnTo>
                    <a:lnTo>
                      <a:pt x="408" y="0"/>
                    </a:lnTo>
                    <a:lnTo>
                      <a:pt x="317" y="136"/>
                    </a:lnTo>
                    <a:lnTo>
                      <a:pt x="499" y="0"/>
                    </a:lnTo>
                    <a:lnTo>
                      <a:pt x="181" y="317"/>
                    </a:lnTo>
                    <a:close/>
                  </a:path>
                </a:pathLst>
              </a:custGeom>
              <a:solidFill>
                <a:schemeClr val="tx1"/>
              </a:solidFill>
              <a:ln w="3175" cap="flat" cmpd="sng">
                <a:solidFill>
                  <a:schemeClr val="tx1"/>
                </a:solidFill>
                <a:prstDash val="solid"/>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
          <p:nvSpPr>
            <p:cNvPr id="796129" name="Text Box 481"/>
            <p:cNvSpPr txBox="1">
              <a:spLocks noChangeArrowheads="1"/>
            </p:cNvSpPr>
            <p:nvPr/>
          </p:nvSpPr>
          <p:spPr bwMode="auto">
            <a:xfrm>
              <a:off x="1202" y="1877"/>
              <a:ext cx="54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400">
                  <a:solidFill>
                    <a:srgbClr val="FF3300"/>
                  </a:solidFill>
                </a:rPr>
                <a:t>Agent A</a:t>
              </a:r>
              <a:endParaRPr lang="en-US" altLang="en-US" sz="1400">
                <a:solidFill>
                  <a:srgbClr val="FF3300"/>
                </a:solidFill>
              </a:endParaRPr>
            </a:p>
          </p:txBody>
        </p:sp>
      </p:grpSp>
      <p:grpSp>
        <p:nvGrpSpPr>
          <p:cNvPr id="796205" name="Group 557"/>
          <p:cNvGrpSpPr>
            <a:grpSpLocks/>
          </p:cNvGrpSpPr>
          <p:nvPr/>
        </p:nvGrpSpPr>
        <p:grpSpPr bwMode="auto">
          <a:xfrm>
            <a:off x="4429125" y="2278063"/>
            <a:ext cx="863600" cy="1023937"/>
            <a:chOff x="2790" y="1435"/>
            <a:chExt cx="544" cy="645"/>
          </a:xfrm>
        </p:grpSpPr>
        <p:grpSp>
          <p:nvGrpSpPr>
            <p:cNvPr id="796111" name="Group 463"/>
            <p:cNvGrpSpPr>
              <a:grpSpLocks/>
            </p:cNvGrpSpPr>
            <p:nvPr/>
          </p:nvGrpSpPr>
          <p:grpSpPr bwMode="auto">
            <a:xfrm>
              <a:off x="2871" y="1435"/>
              <a:ext cx="369" cy="470"/>
              <a:chOff x="3009" y="2720"/>
              <a:chExt cx="671" cy="851"/>
            </a:xfrm>
          </p:grpSpPr>
          <p:pic>
            <p:nvPicPr>
              <p:cNvPr id="796112" name="Picture 464"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009" y="2744"/>
                <a:ext cx="671" cy="827"/>
              </a:xfrm>
              <a:prstGeom prst="rect">
                <a:avLst/>
              </a:prstGeom>
              <a:noFill/>
              <a:extLst>
                <a:ext uri="{909E8E84-426E-40DD-AFC4-6F175D3DCCD1}">
                  <a14:hiddenFill xmlns:a14="http://schemas.microsoft.com/office/drawing/2010/main">
                    <a:solidFill>
                      <a:srgbClr val="FFFFFF"/>
                    </a:solidFill>
                  </a14:hiddenFill>
                </a:ext>
              </a:extLst>
            </p:spPr>
          </p:pic>
          <p:sp>
            <p:nvSpPr>
              <p:cNvPr id="796113" name="Oval 465"/>
              <p:cNvSpPr>
                <a:spLocks noChangeArrowheads="1"/>
              </p:cNvSpPr>
              <p:nvPr/>
            </p:nvSpPr>
            <p:spPr bwMode="auto">
              <a:xfrm>
                <a:off x="3345" y="2744"/>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14" name="Oval 466"/>
              <p:cNvSpPr>
                <a:spLocks noChangeArrowheads="1"/>
              </p:cNvSpPr>
              <p:nvPr/>
            </p:nvSpPr>
            <p:spPr bwMode="auto">
              <a:xfrm>
                <a:off x="3470" y="275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15" name="Oval 467"/>
              <p:cNvSpPr>
                <a:spLocks noChangeArrowheads="1"/>
              </p:cNvSpPr>
              <p:nvPr/>
            </p:nvSpPr>
            <p:spPr bwMode="auto">
              <a:xfrm>
                <a:off x="3481" y="2795"/>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16" name="Oval 468"/>
              <p:cNvSpPr>
                <a:spLocks noChangeArrowheads="1"/>
              </p:cNvSpPr>
              <p:nvPr/>
            </p:nvSpPr>
            <p:spPr bwMode="auto">
              <a:xfrm>
                <a:off x="3419" y="272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17" name="Oval 469"/>
              <p:cNvSpPr>
                <a:spLocks noChangeArrowheads="1"/>
              </p:cNvSpPr>
              <p:nvPr/>
            </p:nvSpPr>
            <p:spPr bwMode="auto">
              <a:xfrm>
                <a:off x="3288" y="275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18" name="Oval 470"/>
              <p:cNvSpPr>
                <a:spLocks noChangeArrowheads="1"/>
              </p:cNvSpPr>
              <p:nvPr/>
            </p:nvSpPr>
            <p:spPr bwMode="auto">
              <a:xfrm>
                <a:off x="3152" y="2835"/>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19" name="Oval 471"/>
              <p:cNvSpPr>
                <a:spLocks noChangeArrowheads="1"/>
              </p:cNvSpPr>
              <p:nvPr/>
            </p:nvSpPr>
            <p:spPr bwMode="auto">
              <a:xfrm>
                <a:off x="3198" y="275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
          <p:nvSpPr>
            <p:cNvPr id="796130" name="Text Box 482"/>
            <p:cNvSpPr txBox="1">
              <a:spLocks noChangeArrowheads="1"/>
            </p:cNvSpPr>
            <p:nvPr/>
          </p:nvSpPr>
          <p:spPr bwMode="auto">
            <a:xfrm>
              <a:off x="2790" y="1888"/>
              <a:ext cx="54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400">
                  <a:solidFill>
                    <a:srgbClr val="FF3300"/>
                  </a:solidFill>
                </a:rPr>
                <a:t>Agent B</a:t>
              </a:r>
              <a:endParaRPr lang="en-US" altLang="en-US" sz="1400">
                <a:solidFill>
                  <a:srgbClr val="FF3300"/>
                </a:solidFill>
              </a:endParaRPr>
            </a:p>
          </p:txBody>
        </p:sp>
      </p:grpSp>
      <p:grpSp>
        <p:nvGrpSpPr>
          <p:cNvPr id="796206" name="Group 558"/>
          <p:cNvGrpSpPr>
            <a:grpSpLocks/>
          </p:cNvGrpSpPr>
          <p:nvPr/>
        </p:nvGrpSpPr>
        <p:grpSpPr bwMode="auto">
          <a:xfrm>
            <a:off x="6877050" y="2276475"/>
            <a:ext cx="863600" cy="1025525"/>
            <a:chOff x="4332" y="1434"/>
            <a:chExt cx="544" cy="646"/>
          </a:xfrm>
        </p:grpSpPr>
        <p:pic>
          <p:nvPicPr>
            <p:cNvPr id="796120" name="Picture 472"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4377" y="1434"/>
              <a:ext cx="369" cy="456"/>
            </a:xfrm>
            <a:prstGeom prst="rect">
              <a:avLst/>
            </a:prstGeom>
            <a:noFill/>
            <a:extLst>
              <a:ext uri="{909E8E84-426E-40DD-AFC4-6F175D3DCCD1}">
                <a14:hiddenFill xmlns:a14="http://schemas.microsoft.com/office/drawing/2010/main">
                  <a:solidFill>
                    <a:srgbClr val="FFFFFF"/>
                  </a:solidFill>
                </a14:hiddenFill>
              </a:ext>
            </a:extLst>
          </p:spPr>
        </p:pic>
        <p:sp>
          <p:nvSpPr>
            <p:cNvPr id="796131" name="Text Box 483"/>
            <p:cNvSpPr txBox="1">
              <a:spLocks noChangeArrowheads="1"/>
            </p:cNvSpPr>
            <p:nvPr/>
          </p:nvSpPr>
          <p:spPr bwMode="auto">
            <a:xfrm>
              <a:off x="4332" y="1888"/>
              <a:ext cx="54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400">
                  <a:solidFill>
                    <a:srgbClr val="FF3300"/>
                  </a:solidFill>
                </a:rPr>
                <a:t>Agent C</a:t>
              </a:r>
              <a:endParaRPr lang="en-US" altLang="en-US" sz="1400">
                <a:solidFill>
                  <a:srgbClr val="FF3300"/>
                </a:solidFill>
              </a:endParaRPr>
            </a:p>
          </p:txBody>
        </p:sp>
      </p:grpSp>
      <p:grpSp>
        <p:nvGrpSpPr>
          <p:cNvPr id="796203" name="Group 555"/>
          <p:cNvGrpSpPr>
            <a:grpSpLocks/>
          </p:cNvGrpSpPr>
          <p:nvPr/>
        </p:nvGrpSpPr>
        <p:grpSpPr bwMode="auto">
          <a:xfrm>
            <a:off x="2339975" y="1484313"/>
            <a:ext cx="4918075" cy="827087"/>
            <a:chOff x="1474" y="935"/>
            <a:chExt cx="3098" cy="521"/>
          </a:xfrm>
        </p:grpSpPr>
        <p:sp>
          <p:nvSpPr>
            <p:cNvPr id="796125" name="Line 477"/>
            <p:cNvSpPr>
              <a:spLocks noChangeShapeType="1"/>
            </p:cNvSpPr>
            <p:nvPr/>
          </p:nvSpPr>
          <p:spPr bwMode="auto">
            <a:xfrm flipH="1" flipV="1">
              <a:off x="1474" y="1253"/>
              <a:ext cx="3098"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26" name="Line 478"/>
            <p:cNvSpPr>
              <a:spLocks noChangeShapeType="1"/>
            </p:cNvSpPr>
            <p:nvPr/>
          </p:nvSpPr>
          <p:spPr bwMode="auto">
            <a:xfrm flipH="1">
              <a:off x="1474" y="1237"/>
              <a:ext cx="0" cy="167"/>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28" name="Line 480"/>
            <p:cNvSpPr>
              <a:spLocks noChangeShapeType="1"/>
            </p:cNvSpPr>
            <p:nvPr/>
          </p:nvSpPr>
          <p:spPr bwMode="auto">
            <a:xfrm flipH="1">
              <a:off x="4566" y="1245"/>
              <a:ext cx="0" cy="167"/>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pic>
          <p:nvPicPr>
            <p:cNvPr id="796132" name="Picture 484" descr="mone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33" y="935"/>
              <a:ext cx="472" cy="475"/>
            </a:xfrm>
            <a:prstGeom prst="rect">
              <a:avLst/>
            </a:prstGeom>
            <a:noFill/>
            <a:extLst>
              <a:ext uri="{909E8E84-426E-40DD-AFC4-6F175D3DCCD1}">
                <a14:hiddenFill xmlns:a14="http://schemas.microsoft.com/office/drawing/2010/main">
                  <a:solidFill>
                    <a:srgbClr val="FFFFFF"/>
                  </a:solidFill>
                </a14:hiddenFill>
              </a:ext>
            </a:extLst>
          </p:spPr>
        </p:pic>
        <p:pic>
          <p:nvPicPr>
            <p:cNvPr id="796133" name="Picture 485" descr="mone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0" y="981"/>
              <a:ext cx="472" cy="475"/>
            </a:xfrm>
            <a:prstGeom prst="rect">
              <a:avLst/>
            </a:prstGeom>
            <a:noFill/>
            <a:extLst>
              <a:ext uri="{909E8E84-426E-40DD-AFC4-6F175D3DCCD1}">
                <a14:hiddenFill xmlns:a14="http://schemas.microsoft.com/office/drawing/2010/main">
                  <a:solidFill>
                    <a:srgbClr val="FFFFFF"/>
                  </a:solidFill>
                </a14:hiddenFill>
              </a:ext>
            </a:extLst>
          </p:spPr>
        </p:pic>
        <p:sp>
          <p:nvSpPr>
            <p:cNvPr id="796184" name="Line 536"/>
            <p:cNvSpPr>
              <a:spLocks noChangeShapeType="1"/>
            </p:cNvSpPr>
            <p:nvPr/>
          </p:nvSpPr>
          <p:spPr bwMode="auto">
            <a:xfrm flipH="1">
              <a:off x="3061" y="1245"/>
              <a:ext cx="0" cy="167"/>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85" name="Line 537"/>
            <p:cNvSpPr>
              <a:spLocks noChangeShapeType="1"/>
            </p:cNvSpPr>
            <p:nvPr/>
          </p:nvSpPr>
          <p:spPr bwMode="auto">
            <a:xfrm flipH="1">
              <a:off x="3061" y="1071"/>
              <a:ext cx="0" cy="167"/>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207" name="Group 559"/>
          <p:cNvGrpSpPr>
            <a:grpSpLocks/>
          </p:cNvGrpSpPr>
          <p:nvPr/>
        </p:nvGrpSpPr>
        <p:grpSpPr bwMode="auto">
          <a:xfrm>
            <a:off x="1644650" y="3222625"/>
            <a:ext cx="6240463" cy="582613"/>
            <a:chOff x="1036" y="2030"/>
            <a:chExt cx="3931" cy="367"/>
          </a:xfrm>
        </p:grpSpPr>
        <p:sp>
          <p:nvSpPr>
            <p:cNvPr id="796186" name="Line 538"/>
            <p:cNvSpPr>
              <a:spLocks noChangeShapeType="1"/>
            </p:cNvSpPr>
            <p:nvPr/>
          </p:nvSpPr>
          <p:spPr bwMode="auto">
            <a:xfrm flipH="1">
              <a:off x="1474" y="2030"/>
              <a:ext cx="0" cy="167"/>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87" name="Line 539"/>
            <p:cNvSpPr>
              <a:spLocks noChangeShapeType="1"/>
            </p:cNvSpPr>
            <p:nvPr/>
          </p:nvSpPr>
          <p:spPr bwMode="auto">
            <a:xfrm flipH="1">
              <a:off x="4566" y="2038"/>
              <a:ext cx="0" cy="167"/>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88" name="Line 540"/>
            <p:cNvSpPr>
              <a:spLocks noChangeShapeType="1"/>
            </p:cNvSpPr>
            <p:nvPr/>
          </p:nvSpPr>
          <p:spPr bwMode="auto">
            <a:xfrm flipH="1">
              <a:off x="3061" y="2038"/>
              <a:ext cx="0" cy="167"/>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89" name="Text Box 541"/>
            <p:cNvSpPr txBox="1">
              <a:spLocks noChangeArrowheads="1"/>
            </p:cNvSpPr>
            <p:nvPr/>
          </p:nvSpPr>
          <p:spPr bwMode="auto">
            <a:xfrm>
              <a:off x="1036" y="2205"/>
              <a:ext cx="8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400">
                  <a:solidFill>
                    <a:schemeClr val="accent2"/>
                  </a:solidFill>
                </a:rPr>
                <a:t>In person bids</a:t>
              </a:r>
              <a:endParaRPr lang="en-US" altLang="en-US" sz="1400">
                <a:solidFill>
                  <a:schemeClr val="accent2"/>
                </a:solidFill>
              </a:endParaRPr>
            </a:p>
          </p:txBody>
        </p:sp>
        <p:sp>
          <p:nvSpPr>
            <p:cNvPr id="796190" name="Text Box 542"/>
            <p:cNvSpPr txBox="1">
              <a:spLocks noChangeArrowheads="1"/>
            </p:cNvSpPr>
            <p:nvPr/>
          </p:nvSpPr>
          <p:spPr bwMode="auto">
            <a:xfrm>
              <a:off x="2608" y="2205"/>
              <a:ext cx="93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400">
                  <a:solidFill>
                    <a:schemeClr val="accent2"/>
                  </a:solidFill>
                </a:rPr>
                <a:t>Telephone bids</a:t>
              </a:r>
              <a:endParaRPr lang="en-US" altLang="en-US" sz="1400">
                <a:solidFill>
                  <a:schemeClr val="accent2"/>
                </a:solidFill>
              </a:endParaRPr>
            </a:p>
          </p:txBody>
        </p:sp>
        <p:sp>
          <p:nvSpPr>
            <p:cNvPr id="796191" name="Text Box 543"/>
            <p:cNvSpPr txBox="1">
              <a:spLocks noChangeArrowheads="1"/>
            </p:cNvSpPr>
            <p:nvPr/>
          </p:nvSpPr>
          <p:spPr bwMode="auto">
            <a:xfrm>
              <a:off x="4244" y="2205"/>
              <a:ext cx="72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400">
                  <a:solidFill>
                    <a:schemeClr val="accent2"/>
                  </a:solidFill>
                </a:rPr>
                <a:t>Online bids</a:t>
              </a:r>
              <a:endParaRPr lang="en-US" altLang="en-US" sz="1400">
                <a:solidFill>
                  <a:schemeClr val="accent2"/>
                </a:solidFill>
              </a:endParaRPr>
            </a:p>
          </p:txBody>
        </p:sp>
      </p:grpSp>
      <p:grpSp>
        <p:nvGrpSpPr>
          <p:cNvPr id="796208" name="Group 560"/>
          <p:cNvGrpSpPr>
            <a:grpSpLocks/>
          </p:cNvGrpSpPr>
          <p:nvPr/>
        </p:nvGrpSpPr>
        <p:grpSpPr bwMode="auto">
          <a:xfrm>
            <a:off x="2144713" y="3798888"/>
            <a:ext cx="5429250" cy="1430337"/>
            <a:chOff x="1351" y="2393"/>
            <a:chExt cx="3420" cy="901"/>
          </a:xfrm>
        </p:grpSpPr>
        <p:sp>
          <p:nvSpPr>
            <p:cNvPr id="796181" name="Text Box 533"/>
            <p:cNvSpPr txBox="1">
              <a:spLocks noChangeArrowheads="1"/>
            </p:cNvSpPr>
            <p:nvPr/>
          </p:nvSpPr>
          <p:spPr bwMode="auto">
            <a:xfrm>
              <a:off x="1351" y="2660"/>
              <a:ext cx="3420" cy="634"/>
            </a:xfrm>
            <a:prstGeom prst="rect">
              <a:avLst/>
            </a:prstGeom>
            <a:solidFill>
              <a:srgbClr val="4D4D4D"/>
            </a:solidFill>
            <a:ln>
              <a:noFill/>
            </a:ln>
            <a:effectLst/>
            <a:extLst>
              <a:ext uri="{91240B29-F687-4F45-9708-019B960494DF}">
                <a14:hiddenLine xmlns:a14="http://schemas.microsoft.com/office/drawing/2010/main" w="76200">
                  <a:solidFill>
                    <a:srgbClr val="4D4D4D"/>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a:spAutoFit/>
            </a:bodyPr>
            <a:lstStyle/>
            <a:p>
              <a:r>
                <a:rPr lang="en-US" altLang="en-US" sz="5000">
                  <a:solidFill>
                    <a:schemeClr val="bg1"/>
                  </a:solidFill>
                  <a:sym typeface="Webdings" panose="05030102010509060703" pitchFamily="18" charset="2"/>
                </a:rPr>
                <a:t>       </a:t>
              </a:r>
              <a:r>
                <a:rPr lang="en-US" altLang="en-US" sz="6000">
                  <a:solidFill>
                    <a:schemeClr val="bg1"/>
                  </a:solidFill>
                  <a:sym typeface="Webdings" panose="05030102010509060703" pitchFamily="18" charset="2"/>
                </a:rPr>
                <a:t></a:t>
              </a:r>
              <a:r>
                <a:rPr lang="en-US" altLang="en-US" sz="5000">
                  <a:solidFill>
                    <a:schemeClr val="bg1"/>
                  </a:solidFill>
                  <a:sym typeface="Webdings" panose="05030102010509060703" pitchFamily="18" charset="2"/>
                </a:rPr>
                <a:t>   </a:t>
              </a:r>
            </a:p>
          </p:txBody>
        </p:sp>
        <p:sp>
          <p:nvSpPr>
            <p:cNvPr id="796192" name="Line 544"/>
            <p:cNvSpPr>
              <a:spLocks noChangeShapeType="1"/>
            </p:cNvSpPr>
            <p:nvPr/>
          </p:nvSpPr>
          <p:spPr bwMode="auto">
            <a:xfrm flipH="1">
              <a:off x="1474" y="2393"/>
              <a:ext cx="0" cy="167"/>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93" name="Line 545"/>
            <p:cNvSpPr>
              <a:spLocks noChangeShapeType="1"/>
            </p:cNvSpPr>
            <p:nvPr/>
          </p:nvSpPr>
          <p:spPr bwMode="auto">
            <a:xfrm flipH="1">
              <a:off x="4566" y="2401"/>
              <a:ext cx="0" cy="167"/>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94" name="Line 546"/>
            <p:cNvSpPr>
              <a:spLocks noChangeShapeType="1"/>
            </p:cNvSpPr>
            <p:nvPr/>
          </p:nvSpPr>
          <p:spPr bwMode="auto">
            <a:xfrm>
              <a:off x="3061" y="2401"/>
              <a:ext cx="0" cy="259"/>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95" name="Line 547"/>
            <p:cNvSpPr>
              <a:spLocks noChangeShapeType="1"/>
            </p:cNvSpPr>
            <p:nvPr/>
          </p:nvSpPr>
          <p:spPr bwMode="auto">
            <a:xfrm flipH="1" flipV="1">
              <a:off x="1474" y="2552"/>
              <a:ext cx="3098"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210" name="Group 562"/>
          <p:cNvGrpSpPr>
            <a:grpSpLocks/>
          </p:cNvGrpSpPr>
          <p:nvPr/>
        </p:nvGrpSpPr>
        <p:grpSpPr bwMode="auto">
          <a:xfrm>
            <a:off x="5219700" y="1125538"/>
            <a:ext cx="2952750" cy="3611562"/>
            <a:chOff x="3288" y="709"/>
            <a:chExt cx="1860" cy="2275"/>
          </a:xfrm>
        </p:grpSpPr>
        <p:sp>
          <p:nvSpPr>
            <p:cNvPr id="796196" name="Line 548"/>
            <p:cNvSpPr>
              <a:spLocks noChangeShapeType="1"/>
            </p:cNvSpPr>
            <p:nvPr/>
          </p:nvSpPr>
          <p:spPr bwMode="auto">
            <a:xfrm flipH="1" flipV="1">
              <a:off x="4771" y="2976"/>
              <a:ext cx="377"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97" name="Line 549"/>
            <p:cNvSpPr>
              <a:spLocks noChangeShapeType="1"/>
            </p:cNvSpPr>
            <p:nvPr/>
          </p:nvSpPr>
          <p:spPr bwMode="auto">
            <a:xfrm flipH="1">
              <a:off x="5148" y="709"/>
              <a:ext cx="0" cy="2275"/>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98" name="Line 550"/>
            <p:cNvSpPr>
              <a:spLocks noChangeShapeType="1"/>
            </p:cNvSpPr>
            <p:nvPr/>
          </p:nvSpPr>
          <p:spPr bwMode="auto">
            <a:xfrm flipH="1" flipV="1">
              <a:off x="3288" y="717"/>
              <a:ext cx="1860" cy="0"/>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209" name="Group 561"/>
          <p:cNvGrpSpPr>
            <a:grpSpLocks/>
          </p:cNvGrpSpPr>
          <p:nvPr/>
        </p:nvGrpSpPr>
        <p:grpSpPr bwMode="auto">
          <a:xfrm>
            <a:off x="3983038" y="5224463"/>
            <a:ext cx="1808162" cy="1157287"/>
            <a:chOff x="2509" y="3291"/>
            <a:chExt cx="1139" cy="729"/>
          </a:xfrm>
        </p:grpSpPr>
        <p:sp>
          <p:nvSpPr>
            <p:cNvPr id="796199" name="Line 551"/>
            <p:cNvSpPr>
              <a:spLocks noChangeShapeType="1"/>
            </p:cNvSpPr>
            <p:nvPr/>
          </p:nvSpPr>
          <p:spPr bwMode="auto">
            <a:xfrm>
              <a:off x="3061" y="3291"/>
              <a:ext cx="0" cy="547"/>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00" name="Text Box 552"/>
            <p:cNvSpPr txBox="1">
              <a:spLocks noChangeArrowheads="1"/>
            </p:cNvSpPr>
            <p:nvPr/>
          </p:nvSpPr>
          <p:spPr bwMode="auto">
            <a:xfrm>
              <a:off x="2509" y="3828"/>
              <a:ext cx="113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400">
                  <a:solidFill>
                    <a:srgbClr val="FF3300"/>
                  </a:solidFill>
                </a:rPr>
                <a:t>3</a:t>
              </a:r>
              <a:r>
                <a:rPr lang="en-GB" altLang="en-US" sz="1400" baseline="30000">
                  <a:solidFill>
                    <a:srgbClr val="FF3300"/>
                  </a:solidFill>
                </a:rPr>
                <a:t>rd</a:t>
              </a:r>
              <a:r>
                <a:rPr lang="en-GB" altLang="en-US" sz="1400">
                  <a:solidFill>
                    <a:srgbClr val="FF3300"/>
                  </a:solidFill>
                </a:rPr>
                <a:t> Party Purchaser</a:t>
              </a:r>
              <a:endParaRPr lang="en-US" altLang="en-US" sz="1400">
                <a:solidFill>
                  <a:srgbClr val="FF3300"/>
                </a:solidFill>
              </a:endParaRPr>
            </a:p>
          </p:txBody>
        </p:sp>
      </p:grpSp>
      <p:sp>
        <p:nvSpPr>
          <p:cNvPr id="796201" name="Text Box 553"/>
          <p:cNvSpPr txBox="1">
            <a:spLocks noChangeArrowheads="1"/>
          </p:cNvSpPr>
          <p:nvPr/>
        </p:nvSpPr>
        <p:spPr bwMode="auto">
          <a:xfrm>
            <a:off x="4418013" y="5429250"/>
            <a:ext cx="922337" cy="304800"/>
          </a:xfrm>
          <a:prstGeom prst="rect">
            <a:avLst/>
          </a:prstGeom>
          <a:solidFill>
            <a:schemeClr val="bg1"/>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a:spAutoFit/>
          </a:bodyPr>
          <a:lstStyle/>
          <a:p>
            <a:r>
              <a:rPr lang="en-GB" altLang="en-US" sz="1400">
                <a:solidFill>
                  <a:schemeClr val="accent2"/>
                </a:solidFill>
              </a:rPr>
              <a:t>Layering</a:t>
            </a:r>
            <a:endParaRPr lang="en-US" altLang="en-US" sz="1400">
              <a:solidFill>
                <a:schemeClr val="accent2"/>
              </a:solidFill>
            </a:endParaRPr>
          </a:p>
        </p:txBody>
      </p:sp>
      <p:sp>
        <p:nvSpPr>
          <p:cNvPr id="796202" name="Text Box 554"/>
          <p:cNvSpPr txBox="1">
            <a:spLocks noChangeArrowheads="1"/>
          </p:cNvSpPr>
          <p:nvPr/>
        </p:nvSpPr>
        <p:spPr bwMode="auto">
          <a:xfrm>
            <a:off x="7596188" y="1484313"/>
            <a:ext cx="1128712" cy="304800"/>
          </a:xfrm>
          <a:prstGeom prst="rect">
            <a:avLst/>
          </a:prstGeom>
          <a:solidFill>
            <a:schemeClr val="bg1"/>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a:spAutoFit/>
          </a:bodyPr>
          <a:lstStyle/>
          <a:p>
            <a:r>
              <a:rPr lang="en-GB" altLang="en-US" sz="1400">
                <a:solidFill>
                  <a:schemeClr val="accent2"/>
                </a:solidFill>
              </a:rPr>
              <a:t>Integration</a:t>
            </a:r>
            <a:endParaRPr lang="en-US" altLang="en-US" sz="1400">
              <a:solidFill>
                <a:schemeClr val="accent2"/>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796124"/>
                                        </p:tgtEl>
                                        <p:attrNameLst>
                                          <p:attrName>style.visibility</p:attrName>
                                        </p:attrNameLst>
                                      </p:cBhvr>
                                      <p:to>
                                        <p:strVal val="visible"/>
                                      </p:to>
                                    </p:set>
                                    <p:anim calcmode="lin" valueType="num">
                                      <p:cBhvr additive="base">
                                        <p:cTn id="7" dur="500" fill="hold"/>
                                        <p:tgtEl>
                                          <p:spTgt spid="796124"/>
                                        </p:tgtEl>
                                        <p:attrNameLst>
                                          <p:attrName>ppt_x</p:attrName>
                                        </p:attrNameLst>
                                      </p:cBhvr>
                                      <p:tavLst>
                                        <p:tav tm="0">
                                          <p:val>
                                            <p:strVal val="1+#ppt_w/2"/>
                                          </p:val>
                                        </p:tav>
                                        <p:tav tm="100000">
                                          <p:val>
                                            <p:strVal val="#ppt_x"/>
                                          </p:val>
                                        </p:tav>
                                      </p:tavLst>
                                    </p:anim>
                                    <p:anim calcmode="lin" valueType="num">
                                      <p:cBhvr additive="base">
                                        <p:cTn id="8" dur="500" fill="hold"/>
                                        <p:tgtEl>
                                          <p:spTgt spid="79612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 presetClass="entr" presetSubtype="10" fill="hold" nodeType="afterEffect">
                                  <p:stCondLst>
                                    <p:cond delay="0"/>
                                  </p:stCondLst>
                                  <p:childTnLst>
                                    <p:set>
                                      <p:cBhvr>
                                        <p:cTn id="11" dur="1" fill="hold">
                                          <p:stCondLst>
                                            <p:cond delay="0"/>
                                          </p:stCondLst>
                                        </p:cTn>
                                        <p:tgtEl>
                                          <p:spTgt spid="796203"/>
                                        </p:tgtEl>
                                        <p:attrNameLst>
                                          <p:attrName>style.visibility</p:attrName>
                                        </p:attrNameLst>
                                      </p:cBhvr>
                                      <p:to>
                                        <p:strVal val="visible"/>
                                      </p:to>
                                    </p:set>
                                    <p:animEffect transition="in" filter="blinds(horizontal)">
                                      <p:cBhvr>
                                        <p:cTn id="12" dur="1000"/>
                                        <p:tgtEl>
                                          <p:spTgt spid="796203"/>
                                        </p:tgtEl>
                                      </p:cBhvr>
                                    </p:animEffect>
                                  </p:childTnLst>
                                </p:cTn>
                              </p:par>
                            </p:childTnLst>
                          </p:cTn>
                        </p:par>
                        <p:par>
                          <p:cTn id="13" fill="hold" nodeType="afterGroup">
                            <p:stCondLst>
                              <p:cond delay="1500"/>
                            </p:stCondLst>
                            <p:childTnLst>
                              <p:par>
                                <p:cTn id="14" presetID="2" presetClass="entr" presetSubtype="4" fill="hold" nodeType="afterEffect">
                                  <p:stCondLst>
                                    <p:cond delay="0"/>
                                  </p:stCondLst>
                                  <p:childTnLst>
                                    <p:set>
                                      <p:cBhvr>
                                        <p:cTn id="15" dur="1" fill="hold">
                                          <p:stCondLst>
                                            <p:cond delay="0"/>
                                          </p:stCondLst>
                                        </p:cTn>
                                        <p:tgtEl>
                                          <p:spTgt spid="796204"/>
                                        </p:tgtEl>
                                        <p:attrNameLst>
                                          <p:attrName>style.visibility</p:attrName>
                                        </p:attrNameLst>
                                      </p:cBhvr>
                                      <p:to>
                                        <p:strVal val="visible"/>
                                      </p:to>
                                    </p:set>
                                    <p:anim calcmode="lin" valueType="num">
                                      <p:cBhvr additive="base">
                                        <p:cTn id="16" dur="500" fill="hold"/>
                                        <p:tgtEl>
                                          <p:spTgt spid="796204"/>
                                        </p:tgtEl>
                                        <p:attrNameLst>
                                          <p:attrName>ppt_x</p:attrName>
                                        </p:attrNameLst>
                                      </p:cBhvr>
                                      <p:tavLst>
                                        <p:tav tm="0">
                                          <p:val>
                                            <p:strVal val="#ppt_x"/>
                                          </p:val>
                                        </p:tav>
                                        <p:tav tm="100000">
                                          <p:val>
                                            <p:strVal val="#ppt_x"/>
                                          </p:val>
                                        </p:tav>
                                      </p:tavLst>
                                    </p:anim>
                                    <p:anim calcmode="lin" valueType="num">
                                      <p:cBhvr additive="base">
                                        <p:cTn id="17" dur="500" fill="hold"/>
                                        <p:tgtEl>
                                          <p:spTgt spid="796204"/>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2000"/>
                            </p:stCondLst>
                            <p:childTnLst>
                              <p:par>
                                <p:cTn id="19" presetID="2" presetClass="entr" presetSubtype="4" fill="hold" nodeType="afterEffect">
                                  <p:stCondLst>
                                    <p:cond delay="0"/>
                                  </p:stCondLst>
                                  <p:childTnLst>
                                    <p:set>
                                      <p:cBhvr>
                                        <p:cTn id="20" dur="1" fill="hold">
                                          <p:stCondLst>
                                            <p:cond delay="0"/>
                                          </p:stCondLst>
                                        </p:cTn>
                                        <p:tgtEl>
                                          <p:spTgt spid="796205"/>
                                        </p:tgtEl>
                                        <p:attrNameLst>
                                          <p:attrName>style.visibility</p:attrName>
                                        </p:attrNameLst>
                                      </p:cBhvr>
                                      <p:to>
                                        <p:strVal val="visible"/>
                                      </p:to>
                                    </p:set>
                                    <p:anim calcmode="lin" valueType="num">
                                      <p:cBhvr additive="base">
                                        <p:cTn id="21" dur="500" fill="hold"/>
                                        <p:tgtEl>
                                          <p:spTgt spid="796205"/>
                                        </p:tgtEl>
                                        <p:attrNameLst>
                                          <p:attrName>ppt_x</p:attrName>
                                        </p:attrNameLst>
                                      </p:cBhvr>
                                      <p:tavLst>
                                        <p:tav tm="0">
                                          <p:val>
                                            <p:strVal val="#ppt_x"/>
                                          </p:val>
                                        </p:tav>
                                        <p:tav tm="100000">
                                          <p:val>
                                            <p:strVal val="#ppt_x"/>
                                          </p:val>
                                        </p:tav>
                                      </p:tavLst>
                                    </p:anim>
                                    <p:anim calcmode="lin" valueType="num">
                                      <p:cBhvr additive="base">
                                        <p:cTn id="22" dur="500" fill="hold"/>
                                        <p:tgtEl>
                                          <p:spTgt spid="796205"/>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2500"/>
                            </p:stCondLst>
                            <p:childTnLst>
                              <p:par>
                                <p:cTn id="24" presetID="2" presetClass="entr" presetSubtype="4" fill="hold" nodeType="afterEffect">
                                  <p:stCondLst>
                                    <p:cond delay="0"/>
                                  </p:stCondLst>
                                  <p:childTnLst>
                                    <p:set>
                                      <p:cBhvr>
                                        <p:cTn id="25" dur="1" fill="hold">
                                          <p:stCondLst>
                                            <p:cond delay="0"/>
                                          </p:stCondLst>
                                        </p:cTn>
                                        <p:tgtEl>
                                          <p:spTgt spid="796206"/>
                                        </p:tgtEl>
                                        <p:attrNameLst>
                                          <p:attrName>style.visibility</p:attrName>
                                        </p:attrNameLst>
                                      </p:cBhvr>
                                      <p:to>
                                        <p:strVal val="visible"/>
                                      </p:to>
                                    </p:set>
                                    <p:anim calcmode="lin" valueType="num">
                                      <p:cBhvr additive="base">
                                        <p:cTn id="26" dur="500" fill="hold"/>
                                        <p:tgtEl>
                                          <p:spTgt spid="796206"/>
                                        </p:tgtEl>
                                        <p:attrNameLst>
                                          <p:attrName>ppt_x</p:attrName>
                                        </p:attrNameLst>
                                      </p:cBhvr>
                                      <p:tavLst>
                                        <p:tav tm="0">
                                          <p:val>
                                            <p:strVal val="#ppt_x"/>
                                          </p:val>
                                        </p:tav>
                                        <p:tav tm="100000">
                                          <p:val>
                                            <p:strVal val="#ppt_x"/>
                                          </p:val>
                                        </p:tav>
                                      </p:tavLst>
                                    </p:anim>
                                    <p:anim calcmode="lin" valueType="num">
                                      <p:cBhvr additive="base">
                                        <p:cTn id="27" dur="500" fill="hold"/>
                                        <p:tgtEl>
                                          <p:spTgt spid="796206"/>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796207"/>
                                        </p:tgtEl>
                                        <p:attrNameLst>
                                          <p:attrName>style.visibility</p:attrName>
                                        </p:attrNameLst>
                                      </p:cBhvr>
                                      <p:to>
                                        <p:strVal val="visible"/>
                                      </p:to>
                                    </p:set>
                                    <p:animEffect transition="in" filter="blinds(horizontal)">
                                      <p:cBhvr>
                                        <p:cTn id="32" dur="1000"/>
                                        <p:tgtEl>
                                          <p:spTgt spid="79620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796208"/>
                                        </p:tgtEl>
                                        <p:attrNameLst>
                                          <p:attrName>style.visibility</p:attrName>
                                        </p:attrNameLst>
                                      </p:cBhvr>
                                      <p:to>
                                        <p:strVal val="visible"/>
                                      </p:to>
                                    </p:set>
                                    <p:animEffect transition="in" filter="blinds(horizontal)">
                                      <p:cBhvr>
                                        <p:cTn id="37" dur="1000"/>
                                        <p:tgtEl>
                                          <p:spTgt spid="79620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796209"/>
                                        </p:tgtEl>
                                        <p:attrNameLst>
                                          <p:attrName>style.visibility</p:attrName>
                                        </p:attrNameLst>
                                      </p:cBhvr>
                                      <p:to>
                                        <p:strVal val="visible"/>
                                      </p:to>
                                    </p:set>
                                    <p:animEffect transition="in" filter="blinds(horizontal)">
                                      <p:cBhvr>
                                        <p:cTn id="42" dur="1000"/>
                                        <p:tgtEl>
                                          <p:spTgt spid="796209"/>
                                        </p:tgtEl>
                                      </p:cBhvr>
                                    </p:animEffect>
                                  </p:childTnLst>
                                </p:cTn>
                              </p:par>
                            </p:childTnLst>
                          </p:cTn>
                        </p:par>
                        <p:par>
                          <p:cTn id="43" fill="hold" nodeType="afterGroup">
                            <p:stCondLst>
                              <p:cond delay="1000"/>
                            </p:stCondLst>
                            <p:childTnLst>
                              <p:par>
                                <p:cTn id="44" presetID="2" presetClass="entr" presetSubtype="2" fill="hold" grpId="0" nodeType="afterEffect">
                                  <p:stCondLst>
                                    <p:cond delay="0"/>
                                  </p:stCondLst>
                                  <p:childTnLst>
                                    <p:set>
                                      <p:cBhvr>
                                        <p:cTn id="45" dur="1" fill="hold">
                                          <p:stCondLst>
                                            <p:cond delay="0"/>
                                          </p:stCondLst>
                                        </p:cTn>
                                        <p:tgtEl>
                                          <p:spTgt spid="796201"/>
                                        </p:tgtEl>
                                        <p:attrNameLst>
                                          <p:attrName>style.visibility</p:attrName>
                                        </p:attrNameLst>
                                      </p:cBhvr>
                                      <p:to>
                                        <p:strVal val="visible"/>
                                      </p:to>
                                    </p:set>
                                    <p:anim calcmode="lin" valueType="num">
                                      <p:cBhvr additive="base">
                                        <p:cTn id="46" dur="500" fill="hold"/>
                                        <p:tgtEl>
                                          <p:spTgt spid="796201"/>
                                        </p:tgtEl>
                                        <p:attrNameLst>
                                          <p:attrName>ppt_x</p:attrName>
                                        </p:attrNameLst>
                                      </p:cBhvr>
                                      <p:tavLst>
                                        <p:tav tm="0">
                                          <p:val>
                                            <p:strVal val="1+#ppt_w/2"/>
                                          </p:val>
                                        </p:tav>
                                        <p:tav tm="100000">
                                          <p:val>
                                            <p:strVal val="#ppt_x"/>
                                          </p:val>
                                        </p:tav>
                                      </p:tavLst>
                                    </p:anim>
                                    <p:anim calcmode="lin" valueType="num">
                                      <p:cBhvr additive="base">
                                        <p:cTn id="47" dur="500" fill="hold"/>
                                        <p:tgtEl>
                                          <p:spTgt spid="796201"/>
                                        </p:tgtEl>
                                        <p:attrNameLst>
                                          <p:attrName>ppt_y</p:attrName>
                                        </p:attrNameLst>
                                      </p:cBhvr>
                                      <p:tavLst>
                                        <p:tav tm="0">
                                          <p:val>
                                            <p:strVal val="#ppt_y"/>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796210"/>
                                        </p:tgtEl>
                                        <p:attrNameLst>
                                          <p:attrName>style.visibility</p:attrName>
                                        </p:attrNameLst>
                                      </p:cBhvr>
                                      <p:to>
                                        <p:strVal val="visible"/>
                                      </p:to>
                                    </p:set>
                                    <p:animEffect transition="in" filter="blinds(horizontal)">
                                      <p:cBhvr>
                                        <p:cTn id="52" dur="500"/>
                                        <p:tgtEl>
                                          <p:spTgt spid="796210"/>
                                        </p:tgtEl>
                                      </p:cBhvr>
                                    </p:animEffect>
                                  </p:childTnLst>
                                </p:cTn>
                              </p:par>
                            </p:childTnLst>
                          </p:cTn>
                        </p:par>
                        <p:par>
                          <p:cTn id="53" fill="hold" nodeType="afterGroup">
                            <p:stCondLst>
                              <p:cond delay="500"/>
                            </p:stCondLst>
                            <p:childTnLst>
                              <p:par>
                                <p:cTn id="54" presetID="2" presetClass="entr" presetSubtype="4" fill="hold" grpId="0" nodeType="afterEffect">
                                  <p:stCondLst>
                                    <p:cond delay="0"/>
                                  </p:stCondLst>
                                  <p:childTnLst>
                                    <p:set>
                                      <p:cBhvr>
                                        <p:cTn id="55" dur="1" fill="hold">
                                          <p:stCondLst>
                                            <p:cond delay="0"/>
                                          </p:stCondLst>
                                        </p:cTn>
                                        <p:tgtEl>
                                          <p:spTgt spid="796202"/>
                                        </p:tgtEl>
                                        <p:attrNameLst>
                                          <p:attrName>style.visibility</p:attrName>
                                        </p:attrNameLst>
                                      </p:cBhvr>
                                      <p:to>
                                        <p:strVal val="visible"/>
                                      </p:to>
                                    </p:set>
                                    <p:anim calcmode="lin" valueType="num">
                                      <p:cBhvr additive="base">
                                        <p:cTn id="56" dur="500" fill="hold"/>
                                        <p:tgtEl>
                                          <p:spTgt spid="796202"/>
                                        </p:tgtEl>
                                        <p:attrNameLst>
                                          <p:attrName>ppt_x</p:attrName>
                                        </p:attrNameLst>
                                      </p:cBhvr>
                                      <p:tavLst>
                                        <p:tav tm="0">
                                          <p:val>
                                            <p:strVal val="#ppt_x"/>
                                          </p:val>
                                        </p:tav>
                                        <p:tav tm="100000">
                                          <p:val>
                                            <p:strVal val="#ppt_x"/>
                                          </p:val>
                                        </p:tav>
                                      </p:tavLst>
                                    </p:anim>
                                    <p:anim calcmode="lin" valueType="num">
                                      <p:cBhvr additive="base">
                                        <p:cTn id="57" dur="500" fill="hold"/>
                                        <p:tgtEl>
                                          <p:spTgt spid="7962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6201" grpId="0" animBg="1"/>
      <p:bldP spid="7962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p>
            <a:fld id="{3EA40059-DA58-4692-88A7-51B76B30A865}" type="slidenum">
              <a:rPr lang="en-GB" altLang="en-US"/>
              <a:pPr/>
              <a:t>2</a:t>
            </a:fld>
            <a:endParaRPr lang="en-GB" altLang="en-US"/>
          </a:p>
        </p:txBody>
      </p:sp>
      <p:sp>
        <p:nvSpPr>
          <p:cNvPr id="786434" name="Rectangle 2"/>
          <p:cNvSpPr>
            <a:spLocks noGrp="1" noChangeArrowheads="1"/>
          </p:cNvSpPr>
          <p:nvPr>
            <p:ph type="title"/>
          </p:nvPr>
        </p:nvSpPr>
        <p:spPr/>
        <p:txBody>
          <a:bodyPr/>
          <a:lstStyle/>
          <a:p>
            <a:r>
              <a:rPr lang="en-GB" altLang="en-US"/>
              <a:t>Auctions (2)</a:t>
            </a:r>
            <a:endParaRPr lang="en-US" altLang="en-US"/>
          </a:p>
        </p:txBody>
      </p:sp>
      <p:sp>
        <p:nvSpPr>
          <p:cNvPr id="786435" name="Rectangle 3"/>
          <p:cNvSpPr>
            <a:spLocks noGrp="1" noChangeArrowheads="1"/>
          </p:cNvSpPr>
          <p:nvPr>
            <p:ph type="body" idx="1"/>
          </p:nvPr>
        </p:nvSpPr>
        <p:spPr>
          <a:xfrm>
            <a:off x="1182688" y="1196975"/>
            <a:ext cx="7637462" cy="5184775"/>
          </a:xfrm>
        </p:spPr>
        <p:txBody>
          <a:bodyPr/>
          <a:lstStyle/>
          <a:p>
            <a:pPr>
              <a:buFont typeface="Wingdings" panose="05000000000000000000" pitchFamily="2" charset="2"/>
              <a:buNone/>
            </a:pPr>
            <a:r>
              <a:rPr lang="en-GB" altLang="en-US" u="sng">
                <a:solidFill>
                  <a:srgbClr val="FF0000"/>
                </a:solidFill>
              </a:rPr>
              <a:t>Key facts</a:t>
            </a:r>
          </a:p>
          <a:p>
            <a:pPr lvl="1"/>
            <a:r>
              <a:rPr lang="en-GB" altLang="en-US" u="sng"/>
              <a:t>Use in money laundering</a:t>
            </a:r>
            <a:r>
              <a:rPr lang="en-GB" altLang="en-US"/>
              <a:t>:  to introduce criminal cash into the system (placement) or to ‘turn over’ purchase and sale of high value items as part of layering</a:t>
            </a:r>
            <a:endParaRPr lang="en-GB" altLang="en-US" u="sng"/>
          </a:p>
          <a:p>
            <a:pPr lvl="1"/>
            <a:r>
              <a:rPr lang="en-GB" altLang="en-US" u="sng"/>
              <a:t>Vulnerable areas:</a:t>
            </a:r>
            <a:r>
              <a:rPr lang="en-GB" altLang="en-US"/>
              <a:t>  real estate, cars, fine art, antiques </a:t>
            </a:r>
          </a:p>
          <a:p>
            <a:pPr lvl="1"/>
            <a:r>
              <a:rPr lang="en-GB" altLang="en-US" u="sng"/>
              <a:t>Stolen property</a:t>
            </a:r>
            <a:r>
              <a:rPr lang="en-GB" altLang="en-US"/>
              <a:t>:  auctions as point of sale for stolen goods</a:t>
            </a:r>
            <a:endParaRPr lang="en-GB" altLang="en-US" u="sng"/>
          </a:p>
          <a:p>
            <a:pPr lvl="1"/>
            <a:r>
              <a:rPr lang="en-GB" altLang="en-US" u="sng"/>
              <a:t>Online auctions:</a:t>
            </a:r>
            <a:r>
              <a:rPr lang="en-GB" altLang="en-US"/>
              <a:t>  relatively unregulated, relative anonymity, anyone can buy or sell directly with anyone else</a:t>
            </a:r>
          </a:p>
          <a:p>
            <a:pPr>
              <a:buFont typeface="Wingdings" panose="05000000000000000000" pitchFamily="2" charset="2"/>
              <a:buNone/>
            </a:pPr>
            <a:r>
              <a:rPr lang="en-GB" altLang="en-US" u="sng">
                <a:solidFill>
                  <a:srgbClr val="FF0000"/>
                </a:solidFill>
              </a:rPr>
              <a:t>Money launderers’ perspective</a:t>
            </a:r>
          </a:p>
          <a:p>
            <a:pPr lvl="1"/>
            <a:r>
              <a:rPr lang="en-GB" altLang="en-US"/>
              <a:t>Transactions can be done ‘in absentia’ – telephone bids, online transactions</a:t>
            </a:r>
          </a:p>
          <a:p>
            <a:pPr lvl="1"/>
            <a:r>
              <a:rPr lang="en-GB" altLang="en-US"/>
              <a:t>Normal to act via an intermediary/agent</a:t>
            </a:r>
          </a:p>
          <a:p>
            <a:pPr lvl="1"/>
            <a:r>
              <a:rPr lang="en-GB" altLang="en-US"/>
              <a:t>Transactions are ‘one-offs’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p>
            <a:fld id="{21F22841-C5F1-45E8-9B52-899F110847BF}" type="slidenum">
              <a:rPr lang="en-GB" altLang="en-US"/>
              <a:pPr/>
              <a:t>3</a:t>
            </a:fld>
            <a:endParaRPr lang="en-GB" altLang="en-US"/>
          </a:p>
        </p:txBody>
      </p:sp>
      <p:sp>
        <p:nvSpPr>
          <p:cNvPr id="787458" name="Rectangle 2"/>
          <p:cNvSpPr>
            <a:spLocks noGrp="1" noChangeArrowheads="1"/>
          </p:cNvSpPr>
          <p:nvPr>
            <p:ph type="title"/>
          </p:nvPr>
        </p:nvSpPr>
        <p:spPr/>
        <p:txBody>
          <a:bodyPr/>
          <a:lstStyle/>
          <a:p>
            <a:r>
              <a:rPr lang="en-GB" altLang="en-US"/>
              <a:t>Auctions (3)</a:t>
            </a:r>
            <a:endParaRPr lang="en-US" altLang="en-US"/>
          </a:p>
        </p:txBody>
      </p:sp>
      <p:sp>
        <p:nvSpPr>
          <p:cNvPr id="787459" name="Rectangle 3"/>
          <p:cNvSpPr>
            <a:spLocks noGrp="1" noChangeArrowheads="1"/>
          </p:cNvSpPr>
          <p:nvPr>
            <p:ph type="body" idx="1"/>
          </p:nvPr>
        </p:nvSpPr>
        <p:spPr>
          <a:xfrm>
            <a:off x="1182688" y="1196975"/>
            <a:ext cx="7637462" cy="5327650"/>
          </a:xfrm>
        </p:spPr>
        <p:txBody>
          <a:bodyPr/>
          <a:lstStyle/>
          <a:p>
            <a:pPr>
              <a:buFont typeface="Wingdings" panose="05000000000000000000" pitchFamily="2" charset="2"/>
              <a:buNone/>
            </a:pPr>
            <a:r>
              <a:rPr lang="en-GB" altLang="en-US" u="sng">
                <a:solidFill>
                  <a:srgbClr val="FF0000"/>
                </a:solidFill>
              </a:rPr>
              <a:t>Possible ‘red flags’</a:t>
            </a:r>
          </a:p>
          <a:p>
            <a:pPr lvl="1"/>
            <a:r>
              <a:rPr lang="en-GB" altLang="en-US"/>
              <a:t>Successful high value bidders who are unwilling or unable to identify themselves</a:t>
            </a:r>
          </a:p>
          <a:p>
            <a:pPr lvl="1"/>
            <a:r>
              <a:rPr lang="en-GB" altLang="en-US"/>
              <a:t>Third party intermediaries who are unwilling or unable to identify their clients</a:t>
            </a:r>
          </a:p>
          <a:p>
            <a:pPr lvl="1"/>
            <a:r>
              <a:rPr lang="en-GB" altLang="en-US"/>
              <a:t>Cash settlement of high value purchases, where use of cash would be unusual</a:t>
            </a:r>
          </a:p>
          <a:p>
            <a:pPr lvl="1"/>
            <a:r>
              <a:rPr lang="en-GB" altLang="en-US"/>
              <a:t>Large-scale purchase of multiple items which cannot be explained and does not match the apparent business of the purchaser (e.g., car dealership, property developer)</a:t>
            </a:r>
            <a:endParaRPr lang="en-US"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26522</TotalTime>
  <Words>822</Words>
  <Application>Microsoft Office PowerPoint</Application>
  <PresentationFormat>On-screen Show (4:3)</PresentationFormat>
  <Paragraphs>58</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Times New Roman</vt:lpstr>
      <vt:lpstr>Arial</vt:lpstr>
      <vt:lpstr>Wingdings</vt:lpstr>
      <vt:lpstr>Century Gothic</vt:lpstr>
      <vt:lpstr>Impact</vt:lpstr>
      <vt:lpstr>Webdings</vt:lpstr>
      <vt:lpstr>Default Design</vt:lpstr>
      <vt:lpstr>Auctions (1)</vt:lpstr>
      <vt:lpstr>Auctions (2)</vt:lpstr>
      <vt:lpstr>Auctions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Parkman</dc:creator>
  <cp:lastModifiedBy>Tim Parkman</cp:lastModifiedBy>
  <cp:revision>1031</cp:revision>
  <dcterms:modified xsi:type="dcterms:W3CDTF">2016-09-07T10:23:17Z</dcterms:modified>
</cp:coreProperties>
</file>