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C9FFF1"/>
    <a:srgbClr val="5B94E7"/>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3478" autoAdjust="0"/>
  </p:normalViewPr>
  <p:slideViewPr>
    <p:cSldViewPr snapToObjects="1">
      <p:cViewPr varScale="1">
        <p:scale>
          <a:sx n="55" d="100"/>
          <a:sy n="55" d="100"/>
        </p:scale>
        <p:origin x="2270"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r>
              <a:rPr lang="en-GB" altLang="en-US"/>
              <a:t>Copyright Lessons Learned Ltd 2007</a:t>
            </a:r>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5A9A3B13-07DF-4B2F-8107-61BB057E4344}"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r>
              <a:rPr lang="en-GB" altLang="en-US"/>
              <a:t>Copyright Lessons Learned Ltd 2007</a:t>
            </a:r>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B5400D04-9A7C-40F7-976D-9ECC08D4A92D}"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94612F8C-6F8D-447A-B589-2C591860B69D}"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sz="1100" u="sng">
                <a:latin typeface="Arial" panose="020B0604020202020204" pitchFamily="34" charset="0"/>
              </a:rPr>
              <a:t>Black market peso exchange and how it works – example</a:t>
            </a:r>
          </a:p>
          <a:p>
            <a:pPr marL="228600" indent="-228600"/>
            <a:r>
              <a:rPr lang="en-GB" altLang="en-US" sz="1100">
                <a:latin typeface="Arial" panose="020B0604020202020204" pitchFamily="34" charset="0"/>
              </a:rPr>
              <a:t>The example below is based on a real case.</a:t>
            </a:r>
          </a:p>
          <a:p>
            <a:pPr marL="228600" indent="-228600">
              <a:buFontTx/>
              <a:buAutoNum type="arabicPeriod"/>
            </a:pPr>
            <a:r>
              <a:rPr lang="en-GB" altLang="en-US" sz="1100">
                <a:latin typeface="Arial" panose="020B0604020202020204" pitchFamily="34" charset="0"/>
              </a:rPr>
              <a:t>Columbian drug cartel imports and sells drugs in the US for US dollars cash.</a:t>
            </a:r>
          </a:p>
          <a:p>
            <a:pPr marL="228600" indent="-228600">
              <a:buFontTx/>
              <a:buAutoNum type="arabicPeriod"/>
            </a:pPr>
            <a:r>
              <a:rPr lang="en-GB" altLang="en-US" sz="1100">
                <a:latin typeface="Arial" panose="020B0604020202020204" pitchFamily="34" charset="0"/>
              </a:rPr>
              <a:t>The cartel then sells the US dollars to a peso broker for Colombian pesos, which are banked by the cartel in Colombia.</a:t>
            </a:r>
          </a:p>
          <a:p>
            <a:pPr marL="228600" indent="-228600">
              <a:buFontTx/>
              <a:buAutoNum type="arabicPeriod"/>
            </a:pPr>
            <a:r>
              <a:rPr lang="en-GB" altLang="en-US" sz="1100">
                <a:latin typeface="Arial" panose="020B0604020202020204" pitchFamily="34" charset="0"/>
              </a:rPr>
              <a:t>The peso broker pays the US dollars into his US bank account.</a:t>
            </a:r>
          </a:p>
          <a:p>
            <a:pPr marL="228600" indent="-228600">
              <a:buFontTx/>
              <a:buAutoNum type="arabicPeriod"/>
            </a:pPr>
            <a:r>
              <a:rPr lang="en-GB" altLang="en-US" sz="1100">
                <a:latin typeface="Arial" panose="020B0604020202020204" pitchFamily="34" charset="0"/>
              </a:rPr>
              <a:t>He then uses the funds to pay a Canadian company to ship grain to Colombia (on behalf of a Colombian import company).</a:t>
            </a:r>
          </a:p>
          <a:p>
            <a:pPr marL="228600" indent="-228600">
              <a:buFontTx/>
              <a:buAutoNum type="arabicPeriod"/>
            </a:pPr>
            <a:r>
              <a:rPr lang="en-GB" altLang="en-US" sz="1100">
                <a:latin typeface="Arial" panose="020B0604020202020204" pitchFamily="34" charset="0"/>
              </a:rPr>
              <a:t> The Columbian grain importer sells the grain in Colombia for pesos and repays the broker in pesos, thus replenishing the broker’s supply of Colombian currency.</a:t>
            </a:r>
          </a:p>
          <a:p>
            <a:pPr marL="228600" indent="-228600">
              <a:buFontTx/>
              <a:buAutoNum type="arabicPeriod"/>
            </a:pPr>
            <a:r>
              <a:rPr lang="en-GB" altLang="en-US" sz="1100">
                <a:latin typeface="Arial" panose="020B0604020202020204" pitchFamily="34" charset="0"/>
              </a:rPr>
              <a:t>The cartel has no involvement beyond the initial shipping and sale of drugs and the sale of the criminal proceeds to the peso broker.  The rest of the activity is carried on independently of the cartel.</a:t>
            </a:r>
            <a:endParaRPr lang="en-US" altLang="en-US" sz="11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AA33A6D5-1D7F-452C-AFC2-6F2CF05910A0}"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r>
              <a:rPr lang="en-GB" altLang="en-US" sz="1100" u="sng" dirty="0">
                <a:latin typeface="Arial" panose="020B0604020202020204" pitchFamily="34" charset="0"/>
              </a:rPr>
              <a:t>Key facts</a:t>
            </a:r>
          </a:p>
          <a:p>
            <a:r>
              <a:rPr lang="en-GB" altLang="en-US" sz="1100" dirty="0">
                <a:latin typeface="Arial" panose="020B0604020202020204" pitchFamily="34" charset="0"/>
              </a:rPr>
              <a:t>The term ‘black market peso exchange’ has its origins in the 1980s when the Colombian drug cartels dominated the illegal drugs trade in the US.  Black market peso exchange was the system developed by these cartels to repatriate profits from drugs sales in the US.  The system has been adopted by criminal organisations in other parts of the world and the term ‘black market peso exchange’ is now applied more generally to the same system of money laundering, wherever it is used.</a:t>
            </a:r>
          </a:p>
          <a:p>
            <a:r>
              <a:rPr lang="en-GB" altLang="en-US" sz="1100" dirty="0">
                <a:latin typeface="Arial" panose="020B0604020202020204" pitchFamily="34" charset="0"/>
              </a:rPr>
              <a:t>The system requires the collusion of an importer.  The system is made attractive to such entities by the fact that it provides them with the currency they need at a better rate of exchange than would normally be provided by local banks.</a:t>
            </a:r>
          </a:p>
          <a:p>
            <a:r>
              <a:rPr lang="en-GB" altLang="en-US" sz="1100" u="sng" dirty="0">
                <a:latin typeface="Arial" panose="020B0604020202020204" pitchFamily="34" charset="0"/>
              </a:rPr>
              <a:t>Money launderers’ perspective</a:t>
            </a:r>
          </a:p>
          <a:p>
            <a:r>
              <a:rPr lang="en-GB" altLang="en-US" sz="1100" dirty="0">
                <a:latin typeface="Arial" panose="020B0604020202020204" pitchFamily="34" charset="0"/>
              </a:rPr>
              <a:t>From the money launderers’ point of view the system has a number of attractions.  For one thing, the favourable exchange rate means that launderers are rarely going to have difficulty in finding an unscrupulous importer willing to collude with them.  Also, the way in which this collusion works means that the launderers can do away with techniques such as over-invoicing or under-shipping in order for the colluding party to make a profit, since the profit can be made legitimately when the goods are sold on at their final destination.  Since fraudulent tactics such as over-invoicing are not required, the goods and their value can be presented to customs exactly as they are and, since no crime has been committed there is a greatly reduced risk that the authorities’ attention will be alerted.</a:t>
            </a:r>
          </a:p>
          <a:p>
            <a:r>
              <a:rPr lang="en-GB" altLang="en-US" sz="1100" dirty="0">
                <a:latin typeface="Arial" panose="020B0604020202020204" pitchFamily="34" charset="0"/>
              </a:rPr>
              <a:t>Another great advantage for the launderers is that, once the initial risky enterprise of importing and selling drugs has been completed and the cash proceeds offloaded via a peso broker, the connection between the money and the criminal activity that produced it is virtually broken.  The cartel have no involvement beyond their initial dealings with the peso broker, and so the risk of exposure is greatly reduced.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F9DABE4C-C3D5-4483-BB70-B4A03B40E199}"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Black market peso exchange follows a very specific pattern of transactions and any behaviour that might be indicative of this pattern is clearly therefore potentially suspicious.  Such behaviours might include:</a:t>
            </a:r>
          </a:p>
          <a:p>
            <a:pPr marL="361950" lvl="1" indent="-182563">
              <a:buFontTx/>
              <a:buChar char="•"/>
            </a:pPr>
            <a:r>
              <a:rPr lang="en-GB" altLang="en-US" sz="1100">
                <a:latin typeface="Arial" panose="020B0604020202020204" pitchFamily="34" charset="0"/>
              </a:rPr>
              <a:t>volume currency exchanges in currencies that are known to be exchanged in this way</a:t>
            </a:r>
          </a:p>
          <a:p>
            <a:pPr marL="361950" lvl="1" indent="-182563">
              <a:buFontTx/>
              <a:buChar char="•"/>
            </a:pPr>
            <a:r>
              <a:rPr lang="en-GB" altLang="en-US" sz="1100">
                <a:latin typeface="Arial" panose="020B0604020202020204" pitchFamily="34" charset="0"/>
              </a:rPr>
              <a:t>frequent, large volumes of cash deposits by a single entity (e.g., the broker), particularly where such cash deposits fall just below any cash transaction reporting threshold that might exist locally</a:t>
            </a:r>
          </a:p>
          <a:p>
            <a:pPr marL="361950" lvl="1" indent="-182563">
              <a:buFontTx/>
              <a:buChar char="•"/>
            </a:pPr>
            <a:r>
              <a:rPr lang="en-GB" altLang="en-US" sz="1100">
                <a:latin typeface="Arial" panose="020B0604020202020204" pitchFamily="34" charset="0"/>
              </a:rPr>
              <a:t>financing of import/export activity that appears in any way unusual or untypical of the importers/exporters involved</a:t>
            </a:r>
          </a:p>
          <a:p>
            <a:pPr marL="361950" lvl="1" indent="-182563">
              <a:buFontTx/>
              <a:buChar char="•"/>
            </a:pPr>
            <a:r>
              <a:rPr lang="en-GB" altLang="en-US" sz="1100">
                <a:latin typeface="Arial" panose="020B0604020202020204" pitchFamily="34" charset="0"/>
              </a:rPr>
              <a:t>revenue streams that do not make sense (either for the broker of any of the other parties involved).</a:t>
            </a:r>
            <a:endParaRPr lang="en-US" altLang="en-US" sz="11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D4A64E1C-85FD-4E10-8BB3-FE7F4FADC1D1}" type="slidenum">
              <a:rPr lang="en-GB" altLang="en-US"/>
              <a:pPr/>
              <a:t>‹#›</a:t>
            </a:fld>
            <a:endParaRPr lang="en-GB" altLang="en-US"/>
          </a:p>
        </p:txBody>
      </p:sp>
    </p:spTree>
    <p:extLst>
      <p:ext uri="{BB962C8B-B14F-4D97-AF65-F5344CB8AC3E}">
        <p14:creationId xmlns:p14="http://schemas.microsoft.com/office/powerpoint/2010/main" val="188426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066C51DB-9778-4F25-A289-A3969259AA5D}" type="slidenum">
              <a:rPr lang="en-GB" altLang="en-US"/>
              <a:pPr/>
              <a:t>‹#›</a:t>
            </a:fld>
            <a:endParaRPr lang="en-GB" altLang="en-US"/>
          </a:p>
        </p:txBody>
      </p:sp>
    </p:spTree>
    <p:extLst>
      <p:ext uri="{BB962C8B-B14F-4D97-AF65-F5344CB8AC3E}">
        <p14:creationId xmlns:p14="http://schemas.microsoft.com/office/powerpoint/2010/main" val="2602231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DBF1503A-7FF8-4B97-8359-96E937DECA25}" type="slidenum">
              <a:rPr lang="en-GB" altLang="en-US"/>
              <a:pPr/>
              <a:t>‹#›</a:t>
            </a:fld>
            <a:endParaRPr lang="en-GB" altLang="en-US"/>
          </a:p>
        </p:txBody>
      </p:sp>
    </p:spTree>
    <p:extLst>
      <p:ext uri="{BB962C8B-B14F-4D97-AF65-F5344CB8AC3E}">
        <p14:creationId xmlns:p14="http://schemas.microsoft.com/office/powerpoint/2010/main" val="125400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407BCC59-3DC0-4435-AE23-717B2522BAB4}" type="slidenum">
              <a:rPr lang="en-GB" altLang="en-US"/>
              <a:pPr/>
              <a:t>‹#›</a:t>
            </a:fld>
            <a:endParaRPr lang="en-GB" altLang="en-US"/>
          </a:p>
        </p:txBody>
      </p:sp>
    </p:spTree>
    <p:extLst>
      <p:ext uri="{BB962C8B-B14F-4D97-AF65-F5344CB8AC3E}">
        <p14:creationId xmlns:p14="http://schemas.microsoft.com/office/powerpoint/2010/main" val="232893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06D7F21B-B498-498F-A0DE-B3EA7835FA3A}" type="slidenum">
              <a:rPr lang="en-GB" altLang="en-US"/>
              <a:pPr/>
              <a:t>‹#›</a:t>
            </a:fld>
            <a:endParaRPr lang="en-GB" altLang="en-US"/>
          </a:p>
        </p:txBody>
      </p:sp>
    </p:spTree>
    <p:extLst>
      <p:ext uri="{BB962C8B-B14F-4D97-AF65-F5344CB8AC3E}">
        <p14:creationId xmlns:p14="http://schemas.microsoft.com/office/powerpoint/2010/main" val="159193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9E3443ED-24A0-426F-BAF5-BF0D1C4EC77E}" type="slidenum">
              <a:rPr lang="en-GB" altLang="en-US"/>
              <a:pPr/>
              <a:t>‹#›</a:t>
            </a:fld>
            <a:endParaRPr lang="en-GB" altLang="en-US"/>
          </a:p>
        </p:txBody>
      </p:sp>
    </p:spTree>
    <p:extLst>
      <p:ext uri="{BB962C8B-B14F-4D97-AF65-F5344CB8AC3E}">
        <p14:creationId xmlns:p14="http://schemas.microsoft.com/office/powerpoint/2010/main" val="163660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CA713D5D-C187-4C95-981A-FAC56AB8A31B}" type="slidenum">
              <a:rPr lang="en-GB" altLang="en-US"/>
              <a:pPr/>
              <a:t>‹#›</a:t>
            </a:fld>
            <a:endParaRPr lang="en-GB" altLang="en-US"/>
          </a:p>
        </p:txBody>
      </p:sp>
    </p:spTree>
    <p:extLst>
      <p:ext uri="{BB962C8B-B14F-4D97-AF65-F5344CB8AC3E}">
        <p14:creationId xmlns:p14="http://schemas.microsoft.com/office/powerpoint/2010/main" val="3275530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BE623044-6CE5-4E83-A5B0-1C2CFA372DE7}" type="slidenum">
              <a:rPr lang="en-GB" altLang="en-US"/>
              <a:pPr/>
              <a:t>‹#›</a:t>
            </a:fld>
            <a:endParaRPr lang="en-GB" altLang="en-US"/>
          </a:p>
        </p:txBody>
      </p:sp>
    </p:spTree>
    <p:extLst>
      <p:ext uri="{BB962C8B-B14F-4D97-AF65-F5344CB8AC3E}">
        <p14:creationId xmlns:p14="http://schemas.microsoft.com/office/powerpoint/2010/main" val="31343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2B58FE93-6574-40E7-ACD4-4EBDDDA3935C}" type="slidenum">
              <a:rPr lang="en-GB" altLang="en-US"/>
              <a:pPr/>
              <a:t>‹#›</a:t>
            </a:fld>
            <a:endParaRPr lang="en-GB" altLang="en-US"/>
          </a:p>
        </p:txBody>
      </p:sp>
    </p:spTree>
    <p:extLst>
      <p:ext uri="{BB962C8B-B14F-4D97-AF65-F5344CB8AC3E}">
        <p14:creationId xmlns:p14="http://schemas.microsoft.com/office/powerpoint/2010/main" val="2455569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D993A831-025F-43C6-8E7E-FAD73B2AE3DC}" type="slidenum">
              <a:rPr lang="en-GB" altLang="en-US"/>
              <a:pPr/>
              <a:t>‹#›</a:t>
            </a:fld>
            <a:endParaRPr lang="en-GB" altLang="en-US"/>
          </a:p>
        </p:txBody>
      </p:sp>
    </p:spTree>
    <p:extLst>
      <p:ext uri="{BB962C8B-B14F-4D97-AF65-F5344CB8AC3E}">
        <p14:creationId xmlns:p14="http://schemas.microsoft.com/office/powerpoint/2010/main" val="2700941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E49A0979-BD66-4A4C-95CE-8101814E79AD}" type="slidenum">
              <a:rPr lang="en-GB" altLang="en-US"/>
              <a:pPr/>
              <a:t>‹#›</a:t>
            </a:fld>
            <a:endParaRPr lang="en-GB" altLang="en-US"/>
          </a:p>
        </p:txBody>
      </p:sp>
    </p:spTree>
    <p:extLst>
      <p:ext uri="{BB962C8B-B14F-4D97-AF65-F5344CB8AC3E}">
        <p14:creationId xmlns:p14="http://schemas.microsoft.com/office/powerpoint/2010/main" val="108293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F1097D48-7DC1-42AB-8E1B-923FAEA3C0CA}"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ooter Placeholder 3"/>
          <p:cNvSpPr>
            <a:spLocks noGrp="1"/>
          </p:cNvSpPr>
          <p:nvPr>
            <p:ph type="ftr" sz="quarter" idx="11"/>
          </p:nvPr>
        </p:nvSpPr>
        <p:spPr/>
        <p:txBody>
          <a:bodyPr/>
          <a:lstStyle/>
          <a:p>
            <a:r>
              <a:rPr lang="en-GB" altLang="en-US"/>
              <a:t>Copyright Lessons Learned Ltd 2016</a:t>
            </a:r>
            <a:endParaRPr lang="en-GB" altLang="en-US"/>
          </a:p>
        </p:txBody>
      </p:sp>
      <p:sp>
        <p:nvSpPr>
          <p:cNvPr id="41" name="Slide Number Placeholder 4"/>
          <p:cNvSpPr>
            <a:spLocks noGrp="1"/>
          </p:cNvSpPr>
          <p:nvPr>
            <p:ph type="sldNum" sz="quarter" idx="12"/>
          </p:nvPr>
        </p:nvSpPr>
        <p:spPr/>
        <p:txBody>
          <a:bodyPr/>
          <a:lstStyle/>
          <a:p>
            <a:fld id="{ECA3CF5C-EF67-46B3-9CC9-4EA26BE24037}" type="slidenum">
              <a:rPr lang="en-GB" altLang="en-US"/>
              <a:pPr/>
              <a:t>1</a:t>
            </a:fld>
            <a:endParaRPr lang="en-GB" altLang="en-US"/>
          </a:p>
        </p:txBody>
      </p:sp>
      <p:sp>
        <p:nvSpPr>
          <p:cNvPr id="795652" name="Rectangle 4"/>
          <p:cNvSpPr>
            <a:spLocks noGrp="1" noChangeArrowheads="1"/>
          </p:cNvSpPr>
          <p:nvPr>
            <p:ph type="title"/>
          </p:nvPr>
        </p:nvSpPr>
        <p:spPr/>
        <p:txBody>
          <a:bodyPr/>
          <a:lstStyle/>
          <a:p>
            <a:r>
              <a:rPr lang="en-GB" altLang="en-US"/>
              <a:t>Black Market Peso Exchange (1)</a:t>
            </a:r>
            <a:endParaRPr lang="en-US" altLang="en-US"/>
          </a:p>
        </p:txBody>
      </p:sp>
      <p:grpSp>
        <p:nvGrpSpPr>
          <p:cNvPr id="795891" name="Group 243"/>
          <p:cNvGrpSpPr>
            <a:grpSpLocks/>
          </p:cNvGrpSpPr>
          <p:nvPr/>
        </p:nvGrpSpPr>
        <p:grpSpPr bwMode="auto">
          <a:xfrm>
            <a:off x="4929188" y="2862263"/>
            <a:ext cx="1101725" cy="1377950"/>
            <a:chOff x="2885" y="1355"/>
            <a:chExt cx="694" cy="868"/>
          </a:xfrm>
        </p:grpSpPr>
        <p:grpSp>
          <p:nvGrpSpPr>
            <p:cNvPr id="795848" name="Group 200"/>
            <p:cNvGrpSpPr>
              <a:grpSpLocks/>
            </p:cNvGrpSpPr>
            <p:nvPr/>
          </p:nvGrpSpPr>
          <p:grpSpPr bwMode="auto">
            <a:xfrm>
              <a:off x="2885" y="1355"/>
              <a:ext cx="694" cy="868"/>
              <a:chOff x="1136" y="2785"/>
              <a:chExt cx="369" cy="457"/>
            </a:xfrm>
          </p:grpSpPr>
          <p:pic>
            <p:nvPicPr>
              <p:cNvPr id="795849" name="Picture 201"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136" y="2785"/>
                <a:ext cx="369" cy="457"/>
              </a:xfrm>
              <a:prstGeom prst="rect">
                <a:avLst/>
              </a:prstGeom>
              <a:noFill/>
              <a:extLst>
                <a:ext uri="{909E8E84-426E-40DD-AFC4-6F175D3DCCD1}">
                  <a14:hiddenFill xmlns:a14="http://schemas.microsoft.com/office/drawing/2010/main">
                    <a:solidFill>
                      <a:srgbClr val="FFFFFF"/>
                    </a:solidFill>
                  </a14:hiddenFill>
                </a:ext>
              </a:extLst>
            </p:spPr>
          </p:pic>
          <p:sp>
            <p:nvSpPr>
              <p:cNvPr id="795850" name="Freeform 202"/>
              <p:cNvSpPr>
                <a:spLocks/>
              </p:cNvSpPr>
              <p:nvPr/>
            </p:nvSpPr>
            <p:spPr bwMode="auto">
              <a:xfrm>
                <a:off x="1195" y="2794"/>
                <a:ext cx="274" cy="275"/>
              </a:xfrm>
              <a:custGeom>
                <a:avLst/>
                <a:gdLst>
                  <a:gd name="T0" fmla="*/ 181 w 499"/>
                  <a:gd name="T1" fmla="*/ 317 h 499"/>
                  <a:gd name="T2" fmla="*/ 45 w 499"/>
                  <a:gd name="T3" fmla="*/ 499 h 499"/>
                  <a:gd name="T4" fmla="*/ 90 w 499"/>
                  <a:gd name="T5" fmla="*/ 363 h 499"/>
                  <a:gd name="T6" fmla="*/ 45 w 499"/>
                  <a:gd name="T7" fmla="*/ 408 h 499"/>
                  <a:gd name="T8" fmla="*/ 90 w 499"/>
                  <a:gd name="T9" fmla="*/ 317 h 499"/>
                  <a:gd name="T10" fmla="*/ 45 w 499"/>
                  <a:gd name="T11" fmla="*/ 226 h 499"/>
                  <a:gd name="T12" fmla="*/ 0 w 499"/>
                  <a:gd name="T13" fmla="*/ 181 h 499"/>
                  <a:gd name="T14" fmla="*/ 90 w 499"/>
                  <a:gd name="T15" fmla="*/ 136 h 499"/>
                  <a:gd name="T16" fmla="*/ 45 w 499"/>
                  <a:gd name="T17" fmla="*/ 90 h 499"/>
                  <a:gd name="T18" fmla="*/ 136 w 499"/>
                  <a:gd name="T19" fmla="*/ 90 h 499"/>
                  <a:gd name="T20" fmla="*/ 90 w 499"/>
                  <a:gd name="T21" fmla="*/ 45 h 499"/>
                  <a:gd name="T22" fmla="*/ 227 w 499"/>
                  <a:gd name="T23" fmla="*/ 90 h 499"/>
                  <a:gd name="T24" fmla="*/ 136 w 499"/>
                  <a:gd name="T25" fmla="*/ 45 h 499"/>
                  <a:gd name="T26" fmla="*/ 136 w 499"/>
                  <a:gd name="T27" fmla="*/ 226 h 499"/>
                  <a:gd name="T28" fmla="*/ 181 w 499"/>
                  <a:gd name="T29" fmla="*/ 0 h 499"/>
                  <a:gd name="T30" fmla="*/ 227 w 499"/>
                  <a:gd name="T31" fmla="*/ 136 h 499"/>
                  <a:gd name="T32" fmla="*/ 272 w 499"/>
                  <a:gd name="T33" fmla="*/ 0 h 499"/>
                  <a:gd name="T34" fmla="*/ 272 w 499"/>
                  <a:gd name="T35" fmla="*/ 136 h 499"/>
                  <a:gd name="T36" fmla="*/ 408 w 499"/>
                  <a:gd name="T37" fmla="*/ 0 h 499"/>
                  <a:gd name="T38" fmla="*/ 317 w 499"/>
                  <a:gd name="T39" fmla="*/ 136 h 499"/>
                  <a:gd name="T40" fmla="*/ 499 w 499"/>
                  <a:gd name="T41" fmla="*/ 0 h 499"/>
                  <a:gd name="T42" fmla="*/ 181 w 499"/>
                  <a:gd name="T43" fmla="*/ 317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9" h="499">
                    <a:moveTo>
                      <a:pt x="181" y="317"/>
                    </a:moveTo>
                    <a:lnTo>
                      <a:pt x="45" y="499"/>
                    </a:lnTo>
                    <a:lnTo>
                      <a:pt x="90" y="363"/>
                    </a:lnTo>
                    <a:lnTo>
                      <a:pt x="45" y="408"/>
                    </a:lnTo>
                    <a:lnTo>
                      <a:pt x="90" y="317"/>
                    </a:lnTo>
                    <a:lnTo>
                      <a:pt x="45" y="226"/>
                    </a:lnTo>
                    <a:lnTo>
                      <a:pt x="0" y="181"/>
                    </a:lnTo>
                    <a:lnTo>
                      <a:pt x="90" y="136"/>
                    </a:lnTo>
                    <a:lnTo>
                      <a:pt x="45" y="90"/>
                    </a:lnTo>
                    <a:lnTo>
                      <a:pt x="136" y="90"/>
                    </a:lnTo>
                    <a:lnTo>
                      <a:pt x="90" y="45"/>
                    </a:lnTo>
                    <a:lnTo>
                      <a:pt x="227" y="90"/>
                    </a:lnTo>
                    <a:lnTo>
                      <a:pt x="136" y="45"/>
                    </a:lnTo>
                    <a:lnTo>
                      <a:pt x="136" y="226"/>
                    </a:lnTo>
                    <a:lnTo>
                      <a:pt x="181" y="0"/>
                    </a:lnTo>
                    <a:lnTo>
                      <a:pt x="227" y="136"/>
                    </a:lnTo>
                    <a:lnTo>
                      <a:pt x="272" y="0"/>
                    </a:lnTo>
                    <a:lnTo>
                      <a:pt x="272" y="136"/>
                    </a:lnTo>
                    <a:lnTo>
                      <a:pt x="408" y="0"/>
                    </a:lnTo>
                    <a:lnTo>
                      <a:pt x="317" y="136"/>
                    </a:lnTo>
                    <a:lnTo>
                      <a:pt x="499" y="0"/>
                    </a:lnTo>
                    <a:lnTo>
                      <a:pt x="181" y="317"/>
                    </a:lnTo>
                    <a:close/>
                  </a:path>
                </a:pathLst>
              </a:custGeom>
              <a:solidFill>
                <a:schemeClr val="tx1"/>
              </a:solidFill>
              <a:ln w="317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863" name="Text Box 215"/>
            <p:cNvSpPr txBox="1">
              <a:spLocks noChangeArrowheads="1"/>
            </p:cNvSpPr>
            <p:nvPr/>
          </p:nvSpPr>
          <p:spPr bwMode="auto">
            <a:xfrm>
              <a:off x="3057" y="1497"/>
              <a:ext cx="477"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chemeClr val="bg1"/>
                  </a:solidFill>
                </a:rPr>
                <a:t>Peso</a:t>
              </a:r>
              <a:br>
                <a:rPr lang="en-GB" altLang="en-US" sz="1400">
                  <a:solidFill>
                    <a:schemeClr val="bg1"/>
                  </a:solidFill>
                </a:rPr>
              </a:br>
              <a:r>
                <a:rPr lang="en-GB" altLang="en-US" sz="1400">
                  <a:solidFill>
                    <a:schemeClr val="bg1"/>
                  </a:solidFill>
                </a:rPr>
                <a:t>Broker</a:t>
              </a:r>
              <a:endParaRPr lang="en-US" altLang="en-US" sz="1400">
                <a:solidFill>
                  <a:schemeClr val="bg1"/>
                </a:solidFill>
              </a:endParaRPr>
            </a:p>
          </p:txBody>
        </p:sp>
      </p:grpSp>
      <p:pic>
        <p:nvPicPr>
          <p:cNvPr id="795886" name="Picture 238" descr="us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4413" y="2225675"/>
            <a:ext cx="935037" cy="625475"/>
          </a:xfrm>
          <a:prstGeom prst="rect">
            <a:avLst/>
          </a:prstGeom>
          <a:noFill/>
          <a:extLst>
            <a:ext uri="{909E8E84-426E-40DD-AFC4-6F175D3DCCD1}">
              <a14:hiddenFill xmlns:a14="http://schemas.microsoft.com/office/drawing/2010/main">
                <a:solidFill>
                  <a:srgbClr val="FFFFFF"/>
                </a:solidFill>
              </a14:hiddenFill>
            </a:ext>
          </a:extLst>
        </p:spPr>
      </p:pic>
      <p:grpSp>
        <p:nvGrpSpPr>
          <p:cNvPr id="795917" name="Group 269"/>
          <p:cNvGrpSpPr>
            <a:grpSpLocks/>
          </p:cNvGrpSpPr>
          <p:nvPr/>
        </p:nvGrpSpPr>
        <p:grpSpPr bwMode="auto">
          <a:xfrm>
            <a:off x="2378075" y="3000375"/>
            <a:ext cx="773113" cy="1127125"/>
            <a:chOff x="1498" y="1890"/>
            <a:chExt cx="487" cy="710"/>
          </a:xfrm>
        </p:grpSpPr>
        <p:sp>
          <p:nvSpPr>
            <p:cNvPr id="795888" name="AutoShape 240"/>
            <p:cNvSpPr>
              <a:spLocks noChangeArrowheads="1"/>
            </p:cNvSpPr>
            <p:nvPr/>
          </p:nvSpPr>
          <p:spPr bwMode="auto">
            <a:xfrm rot="16200000" flipV="1">
              <a:off x="1387" y="2001"/>
              <a:ext cx="710" cy="487"/>
            </a:xfrm>
            <a:prstGeom prst="rightArrow">
              <a:avLst>
                <a:gd name="adj1" fmla="val 50000"/>
                <a:gd name="adj2" fmla="val 36448"/>
              </a:avLst>
            </a:prstGeom>
            <a:solidFill>
              <a:schemeClr val="tx2"/>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89" name="Text Box 241"/>
            <p:cNvSpPr txBox="1">
              <a:spLocks noChangeArrowheads="1"/>
            </p:cNvSpPr>
            <p:nvPr/>
          </p:nvSpPr>
          <p:spPr bwMode="auto">
            <a:xfrm rot="-5400000">
              <a:off x="1485" y="2163"/>
              <a:ext cx="485" cy="212"/>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chemeClr val="bg1"/>
                  </a:solidFill>
                </a:rPr>
                <a:t>Drugs</a:t>
              </a:r>
              <a:endParaRPr lang="en-US" altLang="en-US" sz="1600">
                <a:solidFill>
                  <a:schemeClr val="bg1"/>
                </a:solidFill>
              </a:endParaRPr>
            </a:p>
          </p:txBody>
        </p:sp>
      </p:grpSp>
      <p:grpSp>
        <p:nvGrpSpPr>
          <p:cNvPr id="795916" name="Group 268"/>
          <p:cNvGrpSpPr>
            <a:grpSpLocks/>
          </p:cNvGrpSpPr>
          <p:nvPr/>
        </p:nvGrpSpPr>
        <p:grpSpPr bwMode="auto">
          <a:xfrm>
            <a:off x="2000250" y="2063750"/>
            <a:ext cx="1511300" cy="3030538"/>
            <a:chOff x="1260" y="1300"/>
            <a:chExt cx="952" cy="1909"/>
          </a:xfrm>
        </p:grpSpPr>
        <p:pic>
          <p:nvPicPr>
            <p:cNvPr id="795887" name="Picture 239" descr="colombi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39" y="2723"/>
              <a:ext cx="589" cy="412"/>
            </a:xfrm>
            <a:prstGeom prst="rect">
              <a:avLst/>
            </a:prstGeom>
            <a:noFill/>
            <a:extLst>
              <a:ext uri="{909E8E84-426E-40DD-AFC4-6F175D3DCCD1}">
                <a14:hiddenFill xmlns:a14="http://schemas.microsoft.com/office/drawing/2010/main">
                  <a:solidFill>
                    <a:srgbClr val="FFFFFF"/>
                  </a:solidFill>
                </a14:hiddenFill>
              </a:ext>
            </a:extLst>
          </p:spPr>
        </p:pic>
        <p:sp>
          <p:nvSpPr>
            <p:cNvPr id="795890" name="Rectangle 242"/>
            <p:cNvSpPr>
              <a:spLocks noChangeArrowheads="1"/>
            </p:cNvSpPr>
            <p:nvPr/>
          </p:nvSpPr>
          <p:spPr bwMode="auto">
            <a:xfrm>
              <a:off x="1260" y="1300"/>
              <a:ext cx="952" cy="1909"/>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US" altLang="en-US">
                <a:solidFill>
                  <a:srgbClr val="000099"/>
                </a:solidFill>
              </a:endParaRPr>
            </a:p>
          </p:txBody>
        </p:sp>
      </p:grpSp>
      <p:grpSp>
        <p:nvGrpSpPr>
          <p:cNvPr id="795918" name="Group 270"/>
          <p:cNvGrpSpPr>
            <a:grpSpLocks/>
          </p:cNvGrpSpPr>
          <p:nvPr/>
        </p:nvGrpSpPr>
        <p:grpSpPr bwMode="auto">
          <a:xfrm>
            <a:off x="3582988" y="2933700"/>
            <a:ext cx="1296987" cy="354013"/>
            <a:chOff x="2257" y="1848"/>
            <a:chExt cx="817" cy="223"/>
          </a:xfrm>
        </p:grpSpPr>
        <p:sp>
          <p:nvSpPr>
            <p:cNvPr id="795797" name="Line 149"/>
            <p:cNvSpPr>
              <a:spLocks noChangeShapeType="1"/>
            </p:cNvSpPr>
            <p:nvPr/>
          </p:nvSpPr>
          <p:spPr bwMode="auto">
            <a:xfrm rot="5400000">
              <a:off x="2689" y="1685"/>
              <a:ext cx="0" cy="771"/>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94" name="Text Box 246"/>
            <p:cNvSpPr txBox="1">
              <a:spLocks noChangeArrowheads="1"/>
            </p:cNvSpPr>
            <p:nvPr/>
          </p:nvSpPr>
          <p:spPr bwMode="auto">
            <a:xfrm>
              <a:off x="2257" y="1848"/>
              <a:ext cx="7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000099"/>
                  </a:solidFill>
                </a:rPr>
                <a:t>US Dollars</a:t>
              </a:r>
              <a:endParaRPr lang="en-US" altLang="en-US" sz="1600">
                <a:solidFill>
                  <a:srgbClr val="000099"/>
                </a:solidFill>
              </a:endParaRPr>
            </a:p>
          </p:txBody>
        </p:sp>
      </p:grpSp>
      <p:grpSp>
        <p:nvGrpSpPr>
          <p:cNvPr id="795919" name="Group 271"/>
          <p:cNvGrpSpPr>
            <a:grpSpLocks/>
          </p:cNvGrpSpPr>
          <p:nvPr/>
        </p:nvGrpSpPr>
        <p:grpSpPr bwMode="auto">
          <a:xfrm>
            <a:off x="3656013" y="3725863"/>
            <a:ext cx="1223962" cy="360362"/>
            <a:chOff x="2303" y="2347"/>
            <a:chExt cx="771" cy="227"/>
          </a:xfrm>
        </p:grpSpPr>
        <p:sp>
          <p:nvSpPr>
            <p:cNvPr id="795893" name="Line 245"/>
            <p:cNvSpPr>
              <a:spLocks noChangeShapeType="1"/>
            </p:cNvSpPr>
            <p:nvPr/>
          </p:nvSpPr>
          <p:spPr bwMode="auto">
            <a:xfrm rot="16200000" flipH="1">
              <a:off x="2689" y="2188"/>
              <a:ext cx="0" cy="771"/>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95" name="Text Box 247"/>
            <p:cNvSpPr txBox="1">
              <a:spLocks noChangeArrowheads="1"/>
            </p:cNvSpPr>
            <p:nvPr/>
          </p:nvSpPr>
          <p:spPr bwMode="auto">
            <a:xfrm>
              <a:off x="2446" y="2347"/>
              <a:ext cx="4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000099"/>
                  </a:solidFill>
                </a:rPr>
                <a:t>Pesos</a:t>
              </a:r>
              <a:endParaRPr lang="en-US" altLang="en-US" sz="1600">
                <a:solidFill>
                  <a:srgbClr val="000099"/>
                </a:solidFill>
              </a:endParaRPr>
            </a:p>
          </p:txBody>
        </p:sp>
      </p:grpSp>
      <p:grpSp>
        <p:nvGrpSpPr>
          <p:cNvPr id="795920" name="Group 272"/>
          <p:cNvGrpSpPr>
            <a:grpSpLocks/>
          </p:cNvGrpSpPr>
          <p:nvPr/>
        </p:nvGrpSpPr>
        <p:grpSpPr bwMode="auto">
          <a:xfrm>
            <a:off x="5527675" y="1422400"/>
            <a:ext cx="1628775" cy="1368425"/>
            <a:chOff x="3482" y="896"/>
            <a:chExt cx="1026" cy="862"/>
          </a:xfrm>
        </p:grpSpPr>
        <p:sp>
          <p:nvSpPr>
            <p:cNvPr id="795796" name="Line 148"/>
            <p:cNvSpPr>
              <a:spLocks noChangeShapeType="1"/>
            </p:cNvSpPr>
            <p:nvPr/>
          </p:nvSpPr>
          <p:spPr bwMode="auto">
            <a:xfrm rot="5400000">
              <a:off x="3607" y="881"/>
              <a:ext cx="0" cy="249"/>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96" name="Line 248"/>
            <p:cNvSpPr>
              <a:spLocks noChangeShapeType="1"/>
            </p:cNvSpPr>
            <p:nvPr/>
          </p:nvSpPr>
          <p:spPr bwMode="auto">
            <a:xfrm flipH="1">
              <a:off x="3482" y="987"/>
              <a:ext cx="0" cy="771"/>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97" name="Text Box 249"/>
            <p:cNvSpPr txBox="1">
              <a:spLocks noChangeArrowheads="1"/>
            </p:cNvSpPr>
            <p:nvPr/>
          </p:nvSpPr>
          <p:spPr bwMode="auto">
            <a:xfrm>
              <a:off x="3689" y="896"/>
              <a:ext cx="819"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000099"/>
                  </a:solidFill>
                </a:rPr>
                <a:t>US banking</a:t>
              </a:r>
              <a:br>
                <a:rPr lang="en-GB" altLang="en-US" sz="1600">
                  <a:solidFill>
                    <a:srgbClr val="000099"/>
                  </a:solidFill>
                </a:rPr>
              </a:br>
              <a:r>
                <a:rPr lang="en-GB" altLang="en-US" sz="1600">
                  <a:solidFill>
                    <a:srgbClr val="000099"/>
                  </a:solidFill>
                </a:rPr>
                <a:t>system</a:t>
              </a:r>
              <a:endParaRPr lang="en-US" altLang="en-US" sz="1600">
                <a:solidFill>
                  <a:srgbClr val="000099"/>
                </a:solidFill>
              </a:endParaRPr>
            </a:p>
          </p:txBody>
        </p:sp>
      </p:grpSp>
      <p:grpSp>
        <p:nvGrpSpPr>
          <p:cNvPr id="795921" name="Group 273"/>
          <p:cNvGrpSpPr>
            <a:grpSpLocks/>
          </p:cNvGrpSpPr>
          <p:nvPr/>
        </p:nvGrpSpPr>
        <p:grpSpPr bwMode="auto">
          <a:xfrm>
            <a:off x="6756400" y="1579563"/>
            <a:ext cx="1550988" cy="1412875"/>
            <a:chOff x="4256" y="995"/>
            <a:chExt cx="977" cy="890"/>
          </a:xfrm>
        </p:grpSpPr>
        <p:sp>
          <p:nvSpPr>
            <p:cNvPr id="795898" name="Line 250"/>
            <p:cNvSpPr>
              <a:spLocks noChangeShapeType="1"/>
            </p:cNvSpPr>
            <p:nvPr/>
          </p:nvSpPr>
          <p:spPr bwMode="auto">
            <a:xfrm rot="5400000">
              <a:off x="4589" y="883"/>
              <a:ext cx="0" cy="249"/>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99" name="Line 251"/>
            <p:cNvSpPr>
              <a:spLocks noChangeShapeType="1"/>
            </p:cNvSpPr>
            <p:nvPr/>
          </p:nvSpPr>
          <p:spPr bwMode="auto">
            <a:xfrm>
              <a:off x="4707" y="995"/>
              <a:ext cx="6" cy="533"/>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00" name="Text Box 252"/>
            <p:cNvSpPr txBox="1">
              <a:spLocks noChangeArrowheads="1"/>
            </p:cNvSpPr>
            <p:nvPr/>
          </p:nvSpPr>
          <p:spPr bwMode="auto">
            <a:xfrm>
              <a:off x="4256" y="1519"/>
              <a:ext cx="977"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000099"/>
                  </a:solidFill>
                </a:rPr>
                <a:t>Canadian</a:t>
              </a:r>
              <a:br>
                <a:rPr lang="en-GB" altLang="en-US" sz="1600">
                  <a:solidFill>
                    <a:srgbClr val="000099"/>
                  </a:solidFill>
                </a:rPr>
              </a:br>
              <a:r>
                <a:rPr lang="en-GB" altLang="en-US" sz="1600">
                  <a:solidFill>
                    <a:srgbClr val="000099"/>
                  </a:solidFill>
                </a:rPr>
                <a:t>grain exporter</a:t>
              </a:r>
              <a:endParaRPr lang="en-US" altLang="en-US" sz="1600">
                <a:solidFill>
                  <a:srgbClr val="000099"/>
                </a:solidFill>
              </a:endParaRPr>
            </a:p>
          </p:txBody>
        </p:sp>
      </p:grpSp>
      <p:grpSp>
        <p:nvGrpSpPr>
          <p:cNvPr id="795924" name="Group 276"/>
          <p:cNvGrpSpPr>
            <a:grpSpLocks/>
          </p:cNvGrpSpPr>
          <p:nvPr/>
        </p:nvGrpSpPr>
        <p:grpSpPr bwMode="auto">
          <a:xfrm>
            <a:off x="5527675" y="3006725"/>
            <a:ext cx="2768600" cy="2509838"/>
            <a:chOff x="3482" y="1894"/>
            <a:chExt cx="1744" cy="1581"/>
          </a:xfrm>
        </p:grpSpPr>
        <p:sp>
          <p:nvSpPr>
            <p:cNvPr id="795911" name="Line 263"/>
            <p:cNvSpPr>
              <a:spLocks noChangeShapeType="1"/>
            </p:cNvSpPr>
            <p:nvPr/>
          </p:nvSpPr>
          <p:spPr bwMode="auto">
            <a:xfrm rot="5400000">
              <a:off x="4108" y="2847"/>
              <a:ext cx="0" cy="124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5923" name="Group 275"/>
            <p:cNvGrpSpPr>
              <a:grpSpLocks/>
            </p:cNvGrpSpPr>
            <p:nvPr/>
          </p:nvGrpSpPr>
          <p:grpSpPr bwMode="auto">
            <a:xfrm>
              <a:off x="4241" y="1894"/>
              <a:ext cx="985" cy="1581"/>
              <a:chOff x="4241" y="1894"/>
              <a:chExt cx="985" cy="1581"/>
            </a:xfrm>
          </p:grpSpPr>
          <p:grpSp>
            <p:nvGrpSpPr>
              <p:cNvPr id="795922" name="Group 274"/>
              <p:cNvGrpSpPr>
                <a:grpSpLocks/>
              </p:cNvGrpSpPr>
              <p:nvPr/>
            </p:nvGrpSpPr>
            <p:grpSpPr bwMode="auto">
              <a:xfrm>
                <a:off x="4480" y="1894"/>
                <a:ext cx="487" cy="710"/>
                <a:chOff x="4480" y="1894"/>
                <a:chExt cx="487" cy="710"/>
              </a:xfrm>
            </p:grpSpPr>
            <p:sp>
              <p:nvSpPr>
                <p:cNvPr id="795907" name="AutoShape 259"/>
                <p:cNvSpPr>
                  <a:spLocks noChangeArrowheads="1"/>
                </p:cNvSpPr>
                <p:nvPr/>
              </p:nvSpPr>
              <p:spPr bwMode="auto">
                <a:xfrm rot="5400000">
                  <a:off x="4369" y="2005"/>
                  <a:ext cx="710" cy="487"/>
                </a:xfrm>
                <a:prstGeom prst="rightArrow">
                  <a:avLst>
                    <a:gd name="adj1" fmla="val 50000"/>
                    <a:gd name="adj2" fmla="val 36448"/>
                  </a:avLst>
                </a:prstGeom>
                <a:solidFill>
                  <a:schemeClr val="tx2"/>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08" name="Text Box 260"/>
                <p:cNvSpPr txBox="1">
                  <a:spLocks noChangeArrowheads="1"/>
                </p:cNvSpPr>
                <p:nvPr/>
              </p:nvSpPr>
              <p:spPr bwMode="auto">
                <a:xfrm rot="-5400000">
                  <a:off x="4484" y="2075"/>
                  <a:ext cx="451" cy="212"/>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chemeClr val="bg1"/>
                      </a:solidFill>
                    </a:rPr>
                    <a:t>Grain</a:t>
                  </a:r>
                  <a:endParaRPr lang="en-US" altLang="en-US" sz="1600">
                    <a:solidFill>
                      <a:schemeClr val="bg1"/>
                    </a:solidFill>
                  </a:endParaRPr>
                </a:p>
              </p:txBody>
            </p:sp>
          </p:grpSp>
          <p:sp>
            <p:nvSpPr>
              <p:cNvPr id="795910" name="Text Box 262"/>
              <p:cNvSpPr txBox="1">
                <a:spLocks noChangeArrowheads="1"/>
              </p:cNvSpPr>
              <p:nvPr/>
            </p:nvSpPr>
            <p:spPr bwMode="auto">
              <a:xfrm>
                <a:off x="4241" y="2565"/>
                <a:ext cx="985"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000099"/>
                    </a:solidFill>
                  </a:rPr>
                  <a:t>Columbian</a:t>
                </a:r>
                <a:br>
                  <a:rPr lang="en-GB" altLang="en-US" sz="1600">
                    <a:solidFill>
                      <a:srgbClr val="000099"/>
                    </a:solidFill>
                  </a:rPr>
                </a:br>
                <a:r>
                  <a:rPr lang="en-GB" altLang="en-US" sz="1600">
                    <a:solidFill>
                      <a:srgbClr val="000099"/>
                    </a:solidFill>
                  </a:rPr>
                  <a:t>grain importer</a:t>
                </a:r>
                <a:endParaRPr lang="en-US" altLang="en-US" sz="1600">
                  <a:solidFill>
                    <a:srgbClr val="000099"/>
                  </a:solidFill>
                </a:endParaRPr>
              </a:p>
            </p:txBody>
          </p:sp>
          <p:sp>
            <p:nvSpPr>
              <p:cNvPr id="795912" name="Line 264"/>
              <p:cNvSpPr>
                <a:spLocks noChangeShapeType="1"/>
              </p:cNvSpPr>
              <p:nvPr/>
            </p:nvSpPr>
            <p:spPr bwMode="auto">
              <a:xfrm>
                <a:off x="4713" y="2942"/>
                <a:ext cx="6" cy="533"/>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914" name="Line 266"/>
            <p:cNvSpPr>
              <a:spLocks noChangeShapeType="1"/>
            </p:cNvSpPr>
            <p:nvPr/>
          </p:nvSpPr>
          <p:spPr bwMode="auto">
            <a:xfrm>
              <a:off x="3482" y="2722"/>
              <a:ext cx="6" cy="753"/>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15" name="Text Box 267"/>
            <p:cNvSpPr txBox="1">
              <a:spLocks noChangeArrowheads="1"/>
            </p:cNvSpPr>
            <p:nvPr/>
          </p:nvSpPr>
          <p:spPr bwMode="auto">
            <a:xfrm>
              <a:off x="3897" y="3255"/>
              <a:ext cx="4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000099"/>
                  </a:solidFill>
                </a:rPr>
                <a:t>Pesos</a:t>
              </a:r>
              <a:endParaRPr lang="en-US" altLang="en-US" sz="1600">
                <a:solidFill>
                  <a:srgbClr val="000099"/>
                </a:solidFill>
              </a:endParaRPr>
            </a:p>
          </p:txBody>
        </p:sp>
      </p:gr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401E0AE0-1CC1-411D-978E-E6B8A33230F4}"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Black Market Peso Exchange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Origins:</a:t>
            </a:r>
            <a:r>
              <a:rPr lang="en-GB" altLang="en-US"/>
              <a:t> sale of illegal drugs from Colombia in US and subsequent ‘exchange’ method used to repatriate profits</a:t>
            </a:r>
          </a:p>
          <a:p>
            <a:pPr lvl="1"/>
            <a:r>
              <a:rPr lang="en-GB" altLang="en-US" u="sng"/>
              <a:t>Scope:</a:t>
            </a:r>
            <a:r>
              <a:rPr lang="en-GB" altLang="en-US"/>
              <a:t> typology which is now used widely in many countries to repatriate the proceeds of crime</a:t>
            </a:r>
          </a:p>
          <a:p>
            <a:pPr lvl="1"/>
            <a:r>
              <a:rPr lang="en-GB" altLang="en-US" u="sng"/>
              <a:t>Benefits to colluding importer</a:t>
            </a:r>
            <a:r>
              <a:rPr lang="en-GB" altLang="en-US"/>
              <a:t>:  broker of the exchange generally offers a better exchange rate than local banks</a:t>
            </a:r>
            <a:endParaRPr lang="en-GB" altLang="en-US" u="sng"/>
          </a:p>
          <a:p>
            <a:pPr>
              <a:buFont typeface="Wingdings" panose="05000000000000000000" pitchFamily="2" charset="2"/>
              <a:buNone/>
            </a:pPr>
            <a:r>
              <a:rPr lang="en-GB" altLang="en-US" u="sng">
                <a:solidFill>
                  <a:srgbClr val="FF0000"/>
                </a:solidFill>
              </a:rPr>
              <a:t>Money launderers’ perspective</a:t>
            </a:r>
          </a:p>
          <a:p>
            <a:pPr lvl="1"/>
            <a:r>
              <a:rPr lang="en-GB" altLang="en-US"/>
              <a:t>No shortage of exporters/importers willing to collude because of favourable exchange rate</a:t>
            </a:r>
          </a:p>
          <a:p>
            <a:pPr lvl="1"/>
            <a:r>
              <a:rPr lang="en-GB" altLang="en-US"/>
              <a:t>Prices and quantities of goods can be correctly reported to customs agencies and value still transferred across borders</a:t>
            </a:r>
          </a:p>
          <a:p>
            <a:pPr lvl="1"/>
            <a:r>
              <a:rPr lang="en-GB" altLang="en-US"/>
              <a:t>Majority of risk is cascaded down from the principals to their agents (brokers and third parties)</a:t>
            </a:r>
          </a:p>
          <a:p>
            <a:pPr lvl="1"/>
            <a:endParaRPr lang="en-US"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3F41707F-78DE-40C9-8B72-78B110A423CD}"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Black Market Peso Exchange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Any ‘money brokering’ business that deals in cash exchanges of currencies commonly associated with this type of exchange system</a:t>
            </a:r>
          </a:p>
          <a:p>
            <a:pPr lvl="1"/>
            <a:r>
              <a:rPr lang="en-GB" altLang="en-US"/>
              <a:t>Frequent cash deposits just below the local cash transaction reporting threshold (where one exists)</a:t>
            </a:r>
          </a:p>
          <a:p>
            <a:pPr lvl="1"/>
            <a:r>
              <a:rPr lang="en-GB" altLang="en-US"/>
              <a:t>Regular financial relationship with import/export business where such relationship does not fit what is known about the customer</a:t>
            </a:r>
          </a:p>
          <a:p>
            <a:pPr lvl="1"/>
            <a:r>
              <a:rPr lang="en-GB" altLang="en-US"/>
              <a:t>Revenue streams not make sense, given what is known about the entities involved and their normal business activities</a:t>
            </a:r>
          </a:p>
          <a:p>
            <a:pPr lvl="1"/>
            <a:endParaRPr lang="en-US"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26251</TotalTime>
  <Words>889</Words>
  <Application>Microsoft Office PowerPoint</Application>
  <PresentationFormat>On-screen Show (4:3)</PresentationFormat>
  <Paragraphs>56</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Black Market Peso Exchange (1)</vt:lpstr>
      <vt:lpstr>Black Market Peso Exchange (2)</vt:lpstr>
      <vt:lpstr>Black Market Peso Exchange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1024</cp:revision>
  <dcterms:modified xsi:type="dcterms:W3CDTF">2016-09-07T10:25:46Z</dcterms:modified>
</cp:coreProperties>
</file>