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379" r:id="rId2"/>
    <p:sldId id="376" r:id="rId3"/>
    <p:sldId id="377" r:id="rId4"/>
  </p:sldIdLst>
  <p:sldSz cx="9144000" cy="6858000" type="screen4x3"/>
  <p:notesSz cx="7315200" cy="9601200"/>
  <p:defaultTextStyle>
    <a:defPPr>
      <a:defRPr lang="en-GB"/>
    </a:defPPr>
    <a:lvl1pPr algn="ctr" rtl="0" fontAlgn="base">
      <a:spcBef>
        <a:spcPct val="50000"/>
      </a:spcBef>
      <a:spcAft>
        <a:spcPct val="0"/>
      </a:spcAft>
      <a:defRPr sz="2000" b="1" kern="1200">
        <a:solidFill>
          <a:schemeClr val="tx1"/>
        </a:solidFill>
        <a:latin typeface="Arial" panose="020B0604020202020204" pitchFamily="34" charset="0"/>
        <a:ea typeface="+mn-ea"/>
        <a:cs typeface="+mn-cs"/>
      </a:defRPr>
    </a:lvl1pPr>
    <a:lvl2pPr marL="457200" algn="ctr" rtl="0" fontAlgn="base">
      <a:spcBef>
        <a:spcPct val="50000"/>
      </a:spcBef>
      <a:spcAft>
        <a:spcPct val="0"/>
      </a:spcAft>
      <a:defRPr sz="2000" b="1" kern="1200">
        <a:solidFill>
          <a:schemeClr val="tx1"/>
        </a:solidFill>
        <a:latin typeface="Arial" panose="020B0604020202020204" pitchFamily="34" charset="0"/>
        <a:ea typeface="+mn-ea"/>
        <a:cs typeface="+mn-cs"/>
      </a:defRPr>
    </a:lvl2pPr>
    <a:lvl3pPr marL="914400" algn="ctr" rtl="0" fontAlgn="base">
      <a:spcBef>
        <a:spcPct val="50000"/>
      </a:spcBef>
      <a:spcAft>
        <a:spcPct val="0"/>
      </a:spcAft>
      <a:defRPr sz="2000" b="1" kern="1200">
        <a:solidFill>
          <a:schemeClr val="tx1"/>
        </a:solidFill>
        <a:latin typeface="Arial" panose="020B0604020202020204" pitchFamily="34" charset="0"/>
        <a:ea typeface="+mn-ea"/>
        <a:cs typeface="+mn-cs"/>
      </a:defRPr>
    </a:lvl3pPr>
    <a:lvl4pPr marL="1371600" algn="ctr" rtl="0" fontAlgn="base">
      <a:spcBef>
        <a:spcPct val="50000"/>
      </a:spcBef>
      <a:spcAft>
        <a:spcPct val="0"/>
      </a:spcAft>
      <a:defRPr sz="2000" b="1" kern="1200">
        <a:solidFill>
          <a:schemeClr val="tx1"/>
        </a:solidFill>
        <a:latin typeface="Arial" panose="020B0604020202020204" pitchFamily="34" charset="0"/>
        <a:ea typeface="+mn-ea"/>
        <a:cs typeface="+mn-cs"/>
      </a:defRPr>
    </a:lvl4pPr>
    <a:lvl5pPr marL="1828800" algn="ctr" rtl="0" fontAlgn="base">
      <a:spcBef>
        <a:spcPct val="50000"/>
      </a:spcBef>
      <a:spcAft>
        <a:spcPct val="0"/>
      </a:spcAft>
      <a:defRPr sz="2000" b="1" kern="1200">
        <a:solidFill>
          <a:schemeClr val="tx1"/>
        </a:solidFill>
        <a:latin typeface="Arial" panose="020B0604020202020204" pitchFamily="34" charset="0"/>
        <a:ea typeface="+mn-ea"/>
        <a:cs typeface="+mn-cs"/>
      </a:defRPr>
    </a:lvl5pPr>
    <a:lvl6pPr marL="2286000" algn="l" defTabSz="914400" rtl="0" eaLnBrk="1" latinLnBrk="0" hangingPunct="1">
      <a:defRPr sz="2000" b="1" kern="1200">
        <a:solidFill>
          <a:schemeClr val="tx1"/>
        </a:solidFill>
        <a:latin typeface="Arial" panose="020B0604020202020204" pitchFamily="34" charset="0"/>
        <a:ea typeface="+mn-ea"/>
        <a:cs typeface="+mn-cs"/>
      </a:defRPr>
    </a:lvl6pPr>
    <a:lvl7pPr marL="2743200" algn="l" defTabSz="914400" rtl="0" eaLnBrk="1" latinLnBrk="0" hangingPunct="1">
      <a:defRPr sz="2000" b="1" kern="1200">
        <a:solidFill>
          <a:schemeClr val="tx1"/>
        </a:solidFill>
        <a:latin typeface="Arial" panose="020B0604020202020204" pitchFamily="34" charset="0"/>
        <a:ea typeface="+mn-ea"/>
        <a:cs typeface="+mn-cs"/>
      </a:defRPr>
    </a:lvl7pPr>
    <a:lvl8pPr marL="3200400" algn="l" defTabSz="914400" rtl="0" eaLnBrk="1" latinLnBrk="0" hangingPunct="1">
      <a:defRPr sz="2000" b="1" kern="1200">
        <a:solidFill>
          <a:schemeClr val="tx1"/>
        </a:solidFill>
        <a:latin typeface="Arial" panose="020B0604020202020204" pitchFamily="34" charset="0"/>
        <a:ea typeface="+mn-ea"/>
        <a:cs typeface="+mn-cs"/>
      </a:defRPr>
    </a:lvl8pPr>
    <a:lvl9pPr marL="3657600" algn="l" defTabSz="914400" rtl="0" eaLnBrk="1" latinLnBrk="0" hangingPunct="1">
      <a:defRPr sz="2000"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FFE9"/>
    <a:srgbClr val="FFCC00"/>
    <a:srgbClr val="FF3300"/>
    <a:srgbClr val="E5FFF8"/>
    <a:srgbClr val="3399FF"/>
    <a:srgbClr val="C9FFF1"/>
    <a:srgbClr val="FFFF00"/>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6584" autoAdjust="0"/>
  </p:normalViewPr>
  <p:slideViewPr>
    <p:cSldViewPr snapToObjects="1">
      <p:cViewPr varScale="1">
        <p:scale>
          <a:sx n="58" d="100"/>
          <a:sy n="58" d="100"/>
        </p:scale>
        <p:origin x="2198" y="4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p:scale>
          <a:sx n="100" d="100"/>
          <a:sy n="100" d="100"/>
        </p:scale>
        <p:origin x="-1404" y="-7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l" defTabSz="968375">
              <a:spcBef>
                <a:spcPct val="0"/>
              </a:spcBef>
              <a:defRPr sz="1300" b="0">
                <a:latin typeface="Times New Roman" panose="02020603050405020304" pitchFamily="18" charset="0"/>
              </a:defRPr>
            </a:lvl1pPr>
          </a:lstStyle>
          <a:p>
            <a:endParaRPr lang="en-GB" altLang="en-US"/>
          </a:p>
        </p:txBody>
      </p:sp>
      <p:sp>
        <p:nvSpPr>
          <p:cNvPr id="5123" name="Rectangle 3"/>
          <p:cNvSpPr>
            <a:spLocks noGrp="1" noChangeArrowheads="1"/>
          </p:cNvSpPr>
          <p:nvPr>
            <p:ph type="dt" sz="quarter"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r" defTabSz="968375">
              <a:spcBef>
                <a:spcPct val="0"/>
              </a:spcBef>
              <a:defRPr sz="1300" b="0">
                <a:latin typeface="Times New Roman" panose="02020603050405020304" pitchFamily="18" charset="0"/>
              </a:defRPr>
            </a:lvl1pPr>
          </a:lstStyle>
          <a:p>
            <a:endParaRPr lang="en-GB" altLang="en-US"/>
          </a:p>
        </p:txBody>
      </p:sp>
      <p:sp>
        <p:nvSpPr>
          <p:cNvPr id="5124" name="Rectangle 4"/>
          <p:cNvSpPr>
            <a:spLocks noGrp="1" noChangeArrowheads="1"/>
          </p:cNvSpPr>
          <p:nvPr>
            <p:ph type="ftr" sz="quarter" idx="2"/>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l" defTabSz="968375">
              <a:spcBef>
                <a:spcPct val="0"/>
              </a:spcBef>
              <a:defRPr sz="1300" b="0">
                <a:latin typeface="Times New Roman" panose="02020603050405020304" pitchFamily="18" charset="0"/>
              </a:defRPr>
            </a:lvl1pPr>
          </a:lstStyle>
          <a:p>
            <a:r>
              <a:rPr lang="en-GB" altLang="en-US"/>
              <a:t>Copyright Lessons Learned Ltd 2007</a:t>
            </a:r>
          </a:p>
        </p:txBody>
      </p:sp>
      <p:sp>
        <p:nvSpPr>
          <p:cNvPr id="5125" name="Rectangle 5"/>
          <p:cNvSpPr>
            <a:spLocks noGrp="1" noChangeArrowheads="1"/>
          </p:cNvSpPr>
          <p:nvPr>
            <p:ph type="sldNum" sz="quarter" idx="3"/>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r" defTabSz="968375">
              <a:spcBef>
                <a:spcPct val="0"/>
              </a:spcBef>
              <a:defRPr sz="1300" b="0">
                <a:latin typeface="Times New Roman" panose="02020603050405020304" pitchFamily="18" charset="0"/>
              </a:defRPr>
            </a:lvl1pPr>
          </a:lstStyle>
          <a:p>
            <a:fld id="{1C4DCF93-4E05-4617-8B61-F317D29D7D06}" type="slidenum">
              <a:rPr lang="en-GB" altLang="en-US"/>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8034" name="Rectangle 1026"/>
          <p:cNvSpPr>
            <a:spLocks noGrp="1" noChangeArrowheads="1"/>
          </p:cNvSpPr>
          <p:nvPr>
            <p:ph type="hdr" sz="quarter"/>
          </p:nvPr>
        </p:nvSpPr>
        <p:spPr bwMode="auto">
          <a:xfrm>
            <a:off x="0" y="0"/>
            <a:ext cx="31702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l" defTabSz="968375">
              <a:defRPr sz="1300"/>
            </a:lvl1pPr>
          </a:lstStyle>
          <a:p>
            <a:endParaRPr lang="en-GB" altLang="en-US"/>
          </a:p>
        </p:txBody>
      </p:sp>
      <p:sp>
        <p:nvSpPr>
          <p:cNvPr id="428035" name="Rectangle 1027"/>
          <p:cNvSpPr>
            <a:spLocks noGrp="1" noChangeArrowheads="1"/>
          </p:cNvSpPr>
          <p:nvPr>
            <p:ph type="dt" idx="1"/>
          </p:nvPr>
        </p:nvSpPr>
        <p:spPr bwMode="auto">
          <a:xfrm>
            <a:off x="4144963" y="0"/>
            <a:ext cx="3170237"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r" defTabSz="968375">
              <a:defRPr sz="1300"/>
            </a:lvl1pPr>
          </a:lstStyle>
          <a:p>
            <a:endParaRPr lang="en-GB" altLang="en-US"/>
          </a:p>
        </p:txBody>
      </p:sp>
      <p:sp>
        <p:nvSpPr>
          <p:cNvPr id="428036" name="Rectangle 1028"/>
          <p:cNvSpPr>
            <a:spLocks noChangeArrowheads="1" noTextEdit="1"/>
          </p:cNvSpPr>
          <p:nvPr>
            <p:ph type="sldImg" idx="2"/>
          </p:nvPr>
        </p:nvSpPr>
        <p:spPr bwMode="auto">
          <a:xfrm>
            <a:off x="1247775" y="722313"/>
            <a:ext cx="4821238" cy="36163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28037" name="Rectangle 1029"/>
          <p:cNvSpPr>
            <a:spLocks noGrp="1" noChangeArrowheads="1"/>
          </p:cNvSpPr>
          <p:nvPr>
            <p:ph type="body" sz="quarter" idx="3"/>
          </p:nvPr>
        </p:nvSpPr>
        <p:spPr bwMode="auto">
          <a:xfrm>
            <a:off x="974725" y="4578350"/>
            <a:ext cx="5365750" cy="4338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28038" name="Rectangle 1030"/>
          <p:cNvSpPr>
            <a:spLocks noGrp="1" noChangeArrowheads="1"/>
          </p:cNvSpPr>
          <p:nvPr>
            <p:ph type="ftr" sz="quarter" idx="4"/>
          </p:nvPr>
        </p:nvSpPr>
        <p:spPr bwMode="auto">
          <a:xfrm>
            <a:off x="0" y="91582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l" defTabSz="968375">
              <a:defRPr sz="1300"/>
            </a:lvl1pPr>
          </a:lstStyle>
          <a:p>
            <a:r>
              <a:rPr lang="en-GB" altLang="en-US"/>
              <a:t>Copyright Lessons Learned Ltd 2007</a:t>
            </a:r>
          </a:p>
        </p:txBody>
      </p:sp>
      <p:sp>
        <p:nvSpPr>
          <p:cNvPr id="428039" name="Rectangle 1031"/>
          <p:cNvSpPr>
            <a:spLocks noGrp="1" noChangeArrowheads="1"/>
          </p:cNvSpPr>
          <p:nvPr>
            <p:ph type="sldNum" sz="quarter" idx="5"/>
          </p:nvPr>
        </p:nvSpPr>
        <p:spPr bwMode="auto">
          <a:xfrm>
            <a:off x="4144963" y="91582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r" defTabSz="968375">
              <a:defRPr sz="1300"/>
            </a:lvl1pPr>
          </a:lstStyle>
          <a:p>
            <a:fld id="{68EFD731-7900-4650-84BD-CFEA0F22D223}" type="slidenum">
              <a:rPr lang="en-GB" altLang="en-US"/>
              <a:pPr/>
              <a:t>‹#›</a:t>
            </a:fld>
            <a:endParaRPr lang="en-GB" altLang="en-US"/>
          </a:p>
        </p:txBody>
      </p:sp>
    </p:spTree>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30"/>
          <p:cNvSpPr>
            <a:spLocks noGrp="1" noChangeArrowheads="1"/>
          </p:cNvSpPr>
          <p:nvPr>
            <p:ph type="ftr" sz="quarter" idx="4"/>
          </p:nvPr>
        </p:nvSpPr>
        <p:spPr>
          <a:ln/>
        </p:spPr>
        <p:txBody>
          <a:bodyPr/>
          <a:lstStyle/>
          <a:p>
            <a:r>
              <a:rPr lang="en-GB" altLang="en-US"/>
              <a:t>Copyright Lessons Learned Ltd 2007</a:t>
            </a:r>
          </a:p>
        </p:txBody>
      </p:sp>
      <p:sp>
        <p:nvSpPr>
          <p:cNvPr id="7" name="Rectangle 1031"/>
          <p:cNvSpPr>
            <a:spLocks noGrp="1" noChangeArrowheads="1"/>
          </p:cNvSpPr>
          <p:nvPr>
            <p:ph type="sldNum" sz="quarter" idx="5"/>
          </p:nvPr>
        </p:nvSpPr>
        <p:spPr>
          <a:ln/>
        </p:spPr>
        <p:txBody>
          <a:bodyPr/>
          <a:lstStyle/>
          <a:p>
            <a:fld id="{F85203B7-4D8E-4776-941C-2AAE451E34F2}" type="slidenum">
              <a:rPr lang="en-GB" altLang="en-US"/>
              <a:pPr/>
              <a:t>1</a:t>
            </a:fld>
            <a:endParaRPr lang="en-GB" altLang="en-US"/>
          </a:p>
        </p:txBody>
      </p:sp>
      <p:sp>
        <p:nvSpPr>
          <p:cNvPr id="799746" name="Rectangle 2"/>
          <p:cNvSpPr>
            <a:spLocks noChangeArrowheads="1" noTextEdit="1"/>
          </p:cNvSpPr>
          <p:nvPr>
            <p:ph type="sldImg"/>
          </p:nvPr>
        </p:nvSpPr>
        <p:spPr>
          <a:ln/>
        </p:spPr>
      </p:sp>
      <p:sp>
        <p:nvSpPr>
          <p:cNvPr id="799747" name="Rectangle 3"/>
          <p:cNvSpPr>
            <a:spLocks noGrp="1" noChangeArrowheads="1"/>
          </p:cNvSpPr>
          <p:nvPr>
            <p:ph type="body" idx="1"/>
          </p:nvPr>
        </p:nvSpPr>
        <p:spPr/>
        <p:txBody>
          <a:bodyPr/>
          <a:lstStyle/>
          <a:p>
            <a:pPr marL="228600" indent="-228600"/>
            <a:r>
              <a:rPr lang="en-GB" altLang="en-US" sz="1100" u="sng">
                <a:latin typeface="Arial" panose="020B0604020202020204" pitchFamily="34" charset="0"/>
              </a:rPr>
              <a:t>Casinos as a vehicle for the placement of criminal funds – how it works</a:t>
            </a:r>
          </a:p>
          <a:p>
            <a:pPr marL="228600" indent="-228600">
              <a:buFontTx/>
              <a:buAutoNum type="arabicPeriod"/>
            </a:pPr>
            <a:r>
              <a:rPr lang="en-GB" altLang="en-US" sz="1100">
                <a:latin typeface="Arial" panose="020B0604020202020204" pitchFamily="34" charset="0"/>
              </a:rPr>
              <a:t>Launderer distributes cash proceeds of crime in relatively small amounts to a large number of ‘smurfs’.</a:t>
            </a:r>
          </a:p>
          <a:p>
            <a:pPr marL="228600" indent="-228600">
              <a:buFontTx/>
              <a:buAutoNum type="arabicPeriod"/>
            </a:pPr>
            <a:r>
              <a:rPr lang="en-GB" altLang="en-US" sz="1100">
                <a:latin typeface="Arial" panose="020B0604020202020204" pitchFamily="34" charset="0"/>
              </a:rPr>
              <a:t>Each smurf exchanges cash for chips at a casino.</a:t>
            </a:r>
          </a:p>
          <a:p>
            <a:pPr marL="228600" indent="-228600">
              <a:buFontTx/>
              <a:buAutoNum type="arabicPeriod"/>
            </a:pPr>
            <a:r>
              <a:rPr lang="en-GB" altLang="en-US" sz="1100">
                <a:latin typeface="Arial" panose="020B0604020202020204" pitchFamily="34" charset="0"/>
              </a:rPr>
              <a:t>Smurfs play some of the chips but then credit the remainder to an account in their own name or some other third party account.</a:t>
            </a:r>
          </a:p>
          <a:p>
            <a:pPr marL="228600" indent="-228600">
              <a:buFontTx/>
              <a:buAutoNum type="arabicPeriod"/>
            </a:pPr>
            <a:r>
              <a:rPr lang="en-GB" altLang="en-US" sz="1100">
                <a:latin typeface="Arial" panose="020B0604020202020204" pitchFamily="34" charset="0"/>
              </a:rPr>
              <a:t>The banked money is then reinvested elsewhere as part of the layering process before finally being returned to the criminal for his enjoyment.</a:t>
            </a:r>
            <a:endParaRPr lang="en-US" altLang="en-US" sz="110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30"/>
          <p:cNvSpPr>
            <a:spLocks noGrp="1" noChangeArrowheads="1"/>
          </p:cNvSpPr>
          <p:nvPr>
            <p:ph type="ftr" sz="quarter" idx="4"/>
          </p:nvPr>
        </p:nvSpPr>
        <p:spPr>
          <a:ln/>
        </p:spPr>
        <p:txBody>
          <a:bodyPr/>
          <a:lstStyle/>
          <a:p>
            <a:r>
              <a:rPr lang="en-GB" altLang="en-US"/>
              <a:t>Copyright Lessons Learned Ltd 2007</a:t>
            </a:r>
          </a:p>
        </p:txBody>
      </p:sp>
      <p:sp>
        <p:nvSpPr>
          <p:cNvPr id="7" name="Rectangle 1031"/>
          <p:cNvSpPr>
            <a:spLocks noGrp="1" noChangeArrowheads="1"/>
          </p:cNvSpPr>
          <p:nvPr>
            <p:ph type="sldNum" sz="quarter" idx="5"/>
          </p:nvPr>
        </p:nvSpPr>
        <p:spPr>
          <a:ln/>
        </p:spPr>
        <p:txBody>
          <a:bodyPr/>
          <a:lstStyle/>
          <a:p>
            <a:fld id="{348934DE-4CFD-4ABA-B6EE-C6D5268FBD02}" type="slidenum">
              <a:rPr lang="en-GB" altLang="en-US"/>
              <a:pPr/>
              <a:t>2</a:t>
            </a:fld>
            <a:endParaRPr lang="en-GB" altLang="en-US"/>
          </a:p>
        </p:txBody>
      </p:sp>
      <p:sp>
        <p:nvSpPr>
          <p:cNvPr id="792578" name="Rectangle 2"/>
          <p:cNvSpPr>
            <a:spLocks noChangeArrowheads="1" noTextEdit="1"/>
          </p:cNvSpPr>
          <p:nvPr>
            <p:ph type="sldImg"/>
          </p:nvPr>
        </p:nvSpPr>
        <p:spPr>
          <a:ln/>
        </p:spPr>
      </p:sp>
      <p:sp>
        <p:nvSpPr>
          <p:cNvPr id="792579" name="Rectangle 3"/>
          <p:cNvSpPr>
            <a:spLocks noGrp="1" noChangeArrowheads="1"/>
          </p:cNvSpPr>
          <p:nvPr>
            <p:ph type="body" idx="1"/>
          </p:nvPr>
        </p:nvSpPr>
        <p:spPr>
          <a:xfrm>
            <a:off x="974725" y="4578350"/>
            <a:ext cx="5365750" cy="4543425"/>
          </a:xfrm>
        </p:spPr>
        <p:txBody>
          <a:bodyPr/>
          <a:lstStyle/>
          <a:p>
            <a:r>
              <a:rPr lang="en-GB" altLang="en-US" sz="1100" u="sng">
                <a:latin typeface="Arial" panose="020B0604020202020204" pitchFamily="34" charset="0"/>
              </a:rPr>
              <a:t>Key facts</a:t>
            </a:r>
          </a:p>
          <a:p>
            <a:r>
              <a:rPr lang="en-GB" altLang="en-US" sz="1100">
                <a:latin typeface="Arial" panose="020B0604020202020204" pitchFamily="34" charset="0"/>
              </a:rPr>
              <a:t>Casinos are primarily of use for placement activity, since they provide an environment in which cash circulates freely and in fairly large quantities.  It is not, therefore, too difficult for the criminals to introduce the cash proceeds of their illegal activities into this circulation. </a:t>
            </a:r>
          </a:p>
          <a:p>
            <a:r>
              <a:rPr lang="en-GB" altLang="en-US" sz="1100">
                <a:latin typeface="Arial" panose="020B0604020202020204" pitchFamily="34" charset="0"/>
              </a:rPr>
              <a:t>The placement activity occurs in the exchange of cash for gambling chips.  This exchange generally takes place in a physical casino rather than an on-line casino environment.  However, on-line gambling web-sites offer patrons the opportunity to set up accounts where they can deposit funds and have them available for play.  The same accounts can also be used by money launderers as temporary places to store money and keep it circulating gently via a bit of on-line gambling, before it is moved wholesale to be reinvested elsewhere.</a:t>
            </a:r>
          </a:p>
          <a:p>
            <a:r>
              <a:rPr lang="en-GB" altLang="en-US" sz="1100" u="sng">
                <a:latin typeface="Arial" panose="020B0604020202020204" pitchFamily="34" charset="0"/>
              </a:rPr>
              <a:t>Money launderers’ perspective</a:t>
            </a:r>
          </a:p>
          <a:p>
            <a:r>
              <a:rPr lang="en-GB" altLang="en-US" sz="1100">
                <a:latin typeface="Arial" panose="020B0604020202020204" pitchFamily="34" charset="0"/>
              </a:rPr>
              <a:t>From the money launderers’ point of view the casino environment is uniquely suitable for placement purposes because of the large amounts of cash which are moving around and the rapid speed at which all this cash can change hands.  </a:t>
            </a:r>
          </a:p>
          <a:p>
            <a:r>
              <a:rPr lang="en-GB" altLang="en-US" sz="1100">
                <a:latin typeface="Arial" panose="020B0604020202020204" pitchFamily="34" charset="0"/>
              </a:rPr>
              <a:t>It may also be relatively straightforward from the launderers’ point of view to establish a fairly large network of willing collaborators (‘smurfs’) who are only too happy to help process the money in exchange for some gambling ‘pocket money’.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30"/>
          <p:cNvSpPr>
            <a:spLocks noGrp="1" noChangeArrowheads="1"/>
          </p:cNvSpPr>
          <p:nvPr>
            <p:ph type="ftr" sz="quarter" idx="4"/>
          </p:nvPr>
        </p:nvSpPr>
        <p:spPr>
          <a:ln/>
        </p:spPr>
        <p:txBody>
          <a:bodyPr/>
          <a:lstStyle/>
          <a:p>
            <a:r>
              <a:rPr lang="en-GB" altLang="en-US"/>
              <a:t>Copyright Lessons Learned Ltd 2007</a:t>
            </a:r>
          </a:p>
        </p:txBody>
      </p:sp>
      <p:sp>
        <p:nvSpPr>
          <p:cNvPr id="7" name="Rectangle 1031"/>
          <p:cNvSpPr>
            <a:spLocks noGrp="1" noChangeArrowheads="1"/>
          </p:cNvSpPr>
          <p:nvPr>
            <p:ph type="sldNum" sz="quarter" idx="5"/>
          </p:nvPr>
        </p:nvSpPr>
        <p:spPr>
          <a:ln/>
        </p:spPr>
        <p:txBody>
          <a:bodyPr/>
          <a:lstStyle/>
          <a:p>
            <a:fld id="{3D8ED683-6544-4249-89E2-212715389B21}" type="slidenum">
              <a:rPr lang="en-GB" altLang="en-US"/>
              <a:pPr/>
              <a:t>3</a:t>
            </a:fld>
            <a:endParaRPr lang="en-GB" altLang="en-US"/>
          </a:p>
        </p:txBody>
      </p:sp>
      <p:sp>
        <p:nvSpPr>
          <p:cNvPr id="793602" name="Rectangle 2"/>
          <p:cNvSpPr>
            <a:spLocks noChangeArrowheads="1" noTextEdit="1"/>
          </p:cNvSpPr>
          <p:nvPr>
            <p:ph type="sldImg"/>
          </p:nvPr>
        </p:nvSpPr>
        <p:spPr>
          <a:ln/>
        </p:spPr>
      </p:sp>
      <p:sp>
        <p:nvSpPr>
          <p:cNvPr id="793603" name="Rectangle 3"/>
          <p:cNvSpPr>
            <a:spLocks noGrp="1" noChangeArrowheads="1"/>
          </p:cNvSpPr>
          <p:nvPr>
            <p:ph type="body" idx="1"/>
          </p:nvPr>
        </p:nvSpPr>
        <p:spPr/>
        <p:txBody>
          <a:bodyPr/>
          <a:lstStyle/>
          <a:p>
            <a:r>
              <a:rPr lang="en-GB" altLang="en-US" sz="1100">
                <a:latin typeface="Arial" panose="020B0604020202020204" pitchFamily="34" charset="0"/>
              </a:rPr>
              <a:t>Things to look out for include the following:</a:t>
            </a:r>
          </a:p>
          <a:p>
            <a:pPr marL="361950" lvl="1" indent="-182563">
              <a:buFontTx/>
              <a:buChar char="•"/>
            </a:pPr>
            <a:r>
              <a:rPr lang="en-GB" altLang="en-US" sz="1100">
                <a:latin typeface="Arial" panose="020B0604020202020204" pitchFamily="34" charset="0"/>
              </a:rPr>
              <a:t>Patrons who are unable or unwilling to provide identification when purchasing chips or cashing chips in</a:t>
            </a:r>
          </a:p>
          <a:p>
            <a:pPr marL="361950" lvl="1" indent="-182563">
              <a:buFontTx/>
              <a:buChar char="•"/>
            </a:pPr>
            <a:r>
              <a:rPr lang="en-GB" altLang="en-US" sz="1100">
                <a:latin typeface="Arial" panose="020B0604020202020204" pitchFamily="34" charset="0"/>
              </a:rPr>
              <a:t>Patrons whose chip purchases consistently do not match their gambling, i.e., purchases in very large quantities of which the patron then only plays a very small proportion, before cashing them all in again</a:t>
            </a:r>
          </a:p>
          <a:p>
            <a:pPr marL="361950" lvl="1" indent="-182563">
              <a:buFontTx/>
              <a:buChar char="•"/>
            </a:pPr>
            <a:r>
              <a:rPr lang="en-GB" altLang="en-US" sz="1100">
                <a:latin typeface="Arial" panose="020B0604020202020204" pitchFamily="34" charset="0"/>
              </a:rPr>
              <a:t>Patrons whose appearance and apparent status appear inconsistent with the values of their chip purchases (may indicate that they are making the purchase on behalf of a wealthier third party)</a:t>
            </a:r>
          </a:p>
          <a:p>
            <a:pPr marL="361950" lvl="1" indent="-182563">
              <a:buFontTx/>
              <a:buChar char="•"/>
            </a:pPr>
            <a:r>
              <a:rPr lang="en-GB" altLang="en-US" sz="1100">
                <a:latin typeface="Arial" panose="020B0604020202020204" pitchFamily="34" charset="0"/>
              </a:rPr>
              <a:t>Instructions to forward the cash-in value of leftover chips to someone other than the patron (may also indicate that they are acting as an intermediary for an unknown third party).</a:t>
            </a:r>
          </a:p>
          <a:p>
            <a:r>
              <a:rPr lang="en-GB" altLang="en-US" sz="1100">
                <a:latin typeface="Arial" panose="020B0604020202020204" pitchFamily="34" charset="0"/>
              </a:rPr>
              <a:t> </a:t>
            </a:r>
            <a:endParaRPr lang="en-US" altLang="en-US" sz="110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2765A60E-08B6-4E3F-B5B6-5160E5345CFB}" type="slidenum">
              <a:rPr lang="en-GB" altLang="en-US"/>
              <a:pPr/>
              <a:t>‹#›</a:t>
            </a:fld>
            <a:endParaRPr lang="en-GB" altLang="en-US"/>
          </a:p>
        </p:txBody>
      </p:sp>
    </p:spTree>
    <p:extLst>
      <p:ext uri="{BB962C8B-B14F-4D97-AF65-F5344CB8AC3E}">
        <p14:creationId xmlns:p14="http://schemas.microsoft.com/office/powerpoint/2010/main" val="3922885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AB638FF2-260C-45FD-A694-BC1BC9D1D583}" type="slidenum">
              <a:rPr lang="en-GB" altLang="en-US"/>
              <a:pPr/>
              <a:t>‹#›</a:t>
            </a:fld>
            <a:endParaRPr lang="en-GB" altLang="en-US"/>
          </a:p>
        </p:txBody>
      </p:sp>
    </p:spTree>
    <p:extLst>
      <p:ext uri="{BB962C8B-B14F-4D97-AF65-F5344CB8AC3E}">
        <p14:creationId xmlns:p14="http://schemas.microsoft.com/office/powerpoint/2010/main" val="3283854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1975" y="260350"/>
            <a:ext cx="1908175"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182688" y="260350"/>
            <a:ext cx="5576887"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26B51390-F7AD-449C-A8B5-E21C57B6B805}" type="slidenum">
              <a:rPr lang="en-GB" altLang="en-US"/>
              <a:pPr/>
              <a:t>‹#›</a:t>
            </a:fld>
            <a:endParaRPr lang="en-GB" altLang="en-US"/>
          </a:p>
        </p:txBody>
      </p:sp>
    </p:spTree>
    <p:extLst>
      <p:ext uri="{BB962C8B-B14F-4D97-AF65-F5344CB8AC3E}">
        <p14:creationId xmlns:p14="http://schemas.microsoft.com/office/powerpoint/2010/main" val="449073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2E463FE4-B71D-448B-9C6D-07B065BC1250}" type="slidenum">
              <a:rPr lang="en-GB" altLang="en-US"/>
              <a:pPr/>
              <a:t>‹#›</a:t>
            </a:fld>
            <a:endParaRPr lang="en-GB" altLang="en-US"/>
          </a:p>
        </p:txBody>
      </p:sp>
    </p:spTree>
    <p:extLst>
      <p:ext uri="{BB962C8B-B14F-4D97-AF65-F5344CB8AC3E}">
        <p14:creationId xmlns:p14="http://schemas.microsoft.com/office/powerpoint/2010/main" val="2961598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8D91F379-828F-4E92-8557-D51930E97CBD}" type="slidenum">
              <a:rPr lang="en-GB" altLang="en-US"/>
              <a:pPr/>
              <a:t>‹#›</a:t>
            </a:fld>
            <a:endParaRPr lang="en-GB" altLang="en-US"/>
          </a:p>
        </p:txBody>
      </p:sp>
    </p:spTree>
    <p:extLst>
      <p:ext uri="{BB962C8B-B14F-4D97-AF65-F5344CB8AC3E}">
        <p14:creationId xmlns:p14="http://schemas.microsoft.com/office/powerpoint/2010/main" val="2413645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182688" y="1196975"/>
            <a:ext cx="3741737" cy="45497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76825" y="1196975"/>
            <a:ext cx="3743325" cy="45497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7" name="Slide Number Placeholder 6"/>
          <p:cNvSpPr>
            <a:spLocks noGrp="1"/>
          </p:cNvSpPr>
          <p:nvPr>
            <p:ph type="sldNum" sz="quarter" idx="12"/>
          </p:nvPr>
        </p:nvSpPr>
        <p:spPr/>
        <p:txBody>
          <a:bodyPr/>
          <a:lstStyle>
            <a:lvl1pPr>
              <a:defRPr/>
            </a:lvl1pPr>
          </a:lstStyle>
          <a:p>
            <a:fld id="{836C4E80-12DA-4DA6-AD89-6BF6824EE356}" type="slidenum">
              <a:rPr lang="en-GB" altLang="en-US"/>
              <a:pPr/>
              <a:t>‹#›</a:t>
            </a:fld>
            <a:endParaRPr lang="en-GB" altLang="en-US"/>
          </a:p>
        </p:txBody>
      </p:sp>
    </p:spTree>
    <p:extLst>
      <p:ext uri="{BB962C8B-B14F-4D97-AF65-F5344CB8AC3E}">
        <p14:creationId xmlns:p14="http://schemas.microsoft.com/office/powerpoint/2010/main" val="2284668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9" name="Slide Number Placeholder 8"/>
          <p:cNvSpPr>
            <a:spLocks noGrp="1"/>
          </p:cNvSpPr>
          <p:nvPr>
            <p:ph type="sldNum" sz="quarter" idx="12"/>
          </p:nvPr>
        </p:nvSpPr>
        <p:spPr/>
        <p:txBody>
          <a:bodyPr/>
          <a:lstStyle>
            <a:lvl1pPr>
              <a:defRPr/>
            </a:lvl1pPr>
          </a:lstStyle>
          <a:p>
            <a:fld id="{02FA6767-8C70-47C6-95B0-34E072A14158}" type="slidenum">
              <a:rPr lang="en-GB" altLang="en-US"/>
              <a:pPr/>
              <a:t>‹#›</a:t>
            </a:fld>
            <a:endParaRPr lang="en-GB" altLang="en-US"/>
          </a:p>
        </p:txBody>
      </p:sp>
    </p:spTree>
    <p:extLst>
      <p:ext uri="{BB962C8B-B14F-4D97-AF65-F5344CB8AC3E}">
        <p14:creationId xmlns:p14="http://schemas.microsoft.com/office/powerpoint/2010/main" val="1629917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5" name="Slide Number Placeholder 4"/>
          <p:cNvSpPr>
            <a:spLocks noGrp="1"/>
          </p:cNvSpPr>
          <p:nvPr>
            <p:ph type="sldNum" sz="quarter" idx="12"/>
          </p:nvPr>
        </p:nvSpPr>
        <p:spPr/>
        <p:txBody>
          <a:bodyPr/>
          <a:lstStyle>
            <a:lvl1pPr>
              <a:defRPr/>
            </a:lvl1pPr>
          </a:lstStyle>
          <a:p>
            <a:fld id="{39CF9942-7ADF-4DBE-8044-DCE53F3861D3}" type="slidenum">
              <a:rPr lang="en-GB" altLang="en-US"/>
              <a:pPr/>
              <a:t>‹#›</a:t>
            </a:fld>
            <a:endParaRPr lang="en-GB" altLang="en-US"/>
          </a:p>
        </p:txBody>
      </p:sp>
    </p:spTree>
    <p:extLst>
      <p:ext uri="{BB962C8B-B14F-4D97-AF65-F5344CB8AC3E}">
        <p14:creationId xmlns:p14="http://schemas.microsoft.com/office/powerpoint/2010/main" val="3241688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4" name="Slide Number Placeholder 3"/>
          <p:cNvSpPr>
            <a:spLocks noGrp="1"/>
          </p:cNvSpPr>
          <p:nvPr>
            <p:ph type="sldNum" sz="quarter" idx="12"/>
          </p:nvPr>
        </p:nvSpPr>
        <p:spPr/>
        <p:txBody>
          <a:bodyPr/>
          <a:lstStyle>
            <a:lvl1pPr>
              <a:defRPr/>
            </a:lvl1pPr>
          </a:lstStyle>
          <a:p>
            <a:fld id="{691204B8-AE39-4577-B41D-67667A7D806A}" type="slidenum">
              <a:rPr lang="en-GB" altLang="en-US"/>
              <a:pPr/>
              <a:t>‹#›</a:t>
            </a:fld>
            <a:endParaRPr lang="en-GB" altLang="en-US"/>
          </a:p>
        </p:txBody>
      </p:sp>
    </p:spTree>
    <p:extLst>
      <p:ext uri="{BB962C8B-B14F-4D97-AF65-F5344CB8AC3E}">
        <p14:creationId xmlns:p14="http://schemas.microsoft.com/office/powerpoint/2010/main" val="3821058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7" name="Slide Number Placeholder 6"/>
          <p:cNvSpPr>
            <a:spLocks noGrp="1"/>
          </p:cNvSpPr>
          <p:nvPr>
            <p:ph type="sldNum" sz="quarter" idx="12"/>
          </p:nvPr>
        </p:nvSpPr>
        <p:spPr/>
        <p:txBody>
          <a:bodyPr/>
          <a:lstStyle>
            <a:lvl1pPr>
              <a:defRPr/>
            </a:lvl1pPr>
          </a:lstStyle>
          <a:p>
            <a:fld id="{EE992220-40C2-4A0E-A15A-2E3DE1284A1D}" type="slidenum">
              <a:rPr lang="en-GB" altLang="en-US"/>
              <a:pPr/>
              <a:t>‹#›</a:t>
            </a:fld>
            <a:endParaRPr lang="en-GB" altLang="en-US"/>
          </a:p>
        </p:txBody>
      </p:sp>
    </p:spTree>
    <p:extLst>
      <p:ext uri="{BB962C8B-B14F-4D97-AF65-F5344CB8AC3E}">
        <p14:creationId xmlns:p14="http://schemas.microsoft.com/office/powerpoint/2010/main" val="3612691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7" name="Slide Number Placeholder 6"/>
          <p:cNvSpPr>
            <a:spLocks noGrp="1"/>
          </p:cNvSpPr>
          <p:nvPr>
            <p:ph type="sldNum" sz="quarter" idx="12"/>
          </p:nvPr>
        </p:nvSpPr>
        <p:spPr/>
        <p:txBody>
          <a:bodyPr/>
          <a:lstStyle>
            <a:lvl1pPr>
              <a:defRPr/>
            </a:lvl1pPr>
          </a:lstStyle>
          <a:p>
            <a:fld id="{6CFB5C31-248A-45EF-ACE3-4DE32064663A}" type="slidenum">
              <a:rPr lang="en-GB" altLang="en-US"/>
              <a:pPr/>
              <a:t>‹#›</a:t>
            </a:fld>
            <a:endParaRPr lang="en-GB" altLang="en-US"/>
          </a:p>
        </p:txBody>
      </p:sp>
    </p:spTree>
    <p:extLst>
      <p:ext uri="{BB962C8B-B14F-4D97-AF65-F5344CB8AC3E}">
        <p14:creationId xmlns:p14="http://schemas.microsoft.com/office/powerpoint/2010/main" val="3000802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82688" y="260350"/>
            <a:ext cx="7637462"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1182688" y="1196975"/>
            <a:ext cx="7637462" cy="454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1400" b="0">
                <a:latin typeface="Times New Roman" panose="02020603050405020304" pitchFamily="18" charset="0"/>
              </a:defRPr>
            </a:lvl1pPr>
          </a:lstStyle>
          <a:p>
            <a:endParaRPr lang="en-GB"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400" b="0">
                <a:latin typeface="Times New Roman" panose="02020603050405020304" pitchFamily="18" charset="0"/>
              </a:defRPr>
            </a:lvl1pPr>
          </a:lstStyle>
          <a:p>
            <a:r>
              <a:rPr lang="en-GB" altLang="en-US"/>
              <a:t>Copyright lessons Learned Ltd 2016</a:t>
            </a:r>
            <a:endParaRPr lang="en-GB"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b="0">
                <a:solidFill>
                  <a:srgbClr val="000099"/>
                </a:solidFill>
                <a:latin typeface="Century Gothic" panose="020B0502020202020204" pitchFamily="34" charset="0"/>
              </a:defRPr>
            </a:lvl1pPr>
          </a:lstStyle>
          <a:p>
            <a:fld id="{37B0ECD0-0DDD-4BFD-9443-EABEFA5AF85E}" type="slidenum">
              <a:rPr lang="en-GB" altLang="en-US"/>
              <a:pPr/>
              <a:t>‹#›</a:t>
            </a:fld>
            <a:endParaRPr lang="en-GB" altLang="en-US"/>
          </a:p>
        </p:txBody>
      </p:sp>
      <p:grpSp>
        <p:nvGrpSpPr>
          <p:cNvPr id="1031" name="Group 7"/>
          <p:cNvGrpSpPr>
            <a:grpSpLocks/>
          </p:cNvGrpSpPr>
          <p:nvPr userDrawn="1"/>
        </p:nvGrpSpPr>
        <p:grpSpPr bwMode="auto">
          <a:xfrm>
            <a:off x="-36513" y="0"/>
            <a:ext cx="1219201" cy="6851650"/>
            <a:chOff x="0" y="0"/>
            <a:chExt cx="768" cy="4316"/>
          </a:xfrm>
        </p:grpSpPr>
        <p:sp>
          <p:nvSpPr>
            <p:cNvPr id="1032" name="Rectangle 8"/>
            <p:cNvSpPr>
              <a:spLocks noChangeArrowheads="1"/>
            </p:cNvSpPr>
            <p:nvPr/>
          </p:nvSpPr>
          <p:spPr bwMode="auto">
            <a:xfrm>
              <a:off x="0" y="0"/>
              <a:ext cx="768" cy="4316"/>
            </a:xfrm>
            <a:prstGeom prst="rect">
              <a:avLst/>
            </a:prstGeom>
            <a:gradFill rotWithShape="0">
              <a:gsLst>
                <a:gs pos="0">
                  <a:srgbClr val="B7B7FF"/>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tLang="en-US" sz="1200">
                <a:solidFill>
                  <a:schemeClr val="folHlink"/>
                </a:solidFill>
                <a:latin typeface="Impact" panose="020B0806030902050204" pitchFamily="34" charset="0"/>
              </a:endParaRPr>
            </a:p>
          </p:txBody>
        </p:sp>
        <p:pic>
          <p:nvPicPr>
            <p:cNvPr id="1033" name="Picture 9" descr="lessonslearned"/>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3893"/>
              <a:ext cx="672" cy="379"/>
            </a:xfrm>
            <a:prstGeom prst="rect">
              <a:avLst/>
            </a:prstGeom>
            <a:noFill/>
            <a:extLst>
              <a:ext uri="{909E8E84-426E-40DD-AFC4-6F175D3DCCD1}">
                <a14:hiddenFill xmlns:a14="http://schemas.microsoft.com/office/drawing/2010/main">
                  <a:solidFill>
                    <a:srgbClr val="FFFFFF"/>
                  </a:solidFill>
                </a14:hiddenFill>
              </a:ext>
            </a:extLst>
          </p:spPr>
        </p:pic>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rtl="0" fontAlgn="base">
        <a:spcBef>
          <a:spcPct val="0"/>
        </a:spcBef>
        <a:spcAft>
          <a:spcPct val="0"/>
        </a:spcAft>
        <a:defRPr sz="3000" kern="1200">
          <a:solidFill>
            <a:srgbClr val="FF0000"/>
          </a:solidFill>
          <a:latin typeface="+mj-lt"/>
          <a:ea typeface="+mj-ea"/>
          <a:cs typeface="+mj-cs"/>
        </a:defRPr>
      </a:lvl1pPr>
      <a:lvl2pPr algn="l" rtl="0" fontAlgn="base">
        <a:spcBef>
          <a:spcPct val="0"/>
        </a:spcBef>
        <a:spcAft>
          <a:spcPct val="0"/>
        </a:spcAft>
        <a:defRPr sz="3000">
          <a:solidFill>
            <a:srgbClr val="FF0000"/>
          </a:solidFill>
          <a:latin typeface="Arial" panose="020B0604020202020204" pitchFamily="34" charset="0"/>
        </a:defRPr>
      </a:lvl2pPr>
      <a:lvl3pPr algn="l" rtl="0" fontAlgn="base">
        <a:spcBef>
          <a:spcPct val="0"/>
        </a:spcBef>
        <a:spcAft>
          <a:spcPct val="0"/>
        </a:spcAft>
        <a:defRPr sz="3000">
          <a:solidFill>
            <a:srgbClr val="FF0000"/>
          </a:solidFill>
          <a:latin typeface="Arial" panose="020B0604020202020204" pitchFamily="34" charset="0"/>
        </a:defRPr>
      </a:lvl3pPr>
      <a:lvl4pPr algn="l" rtl="0" fontAlgn="base">
        <a:spcBef>
          <a:spcPct val="0"/>
        </a:spcBef>
        <a:spcAft>
          <a:spcPct val="0"/>
        </a:spcAft>
        <a:defRPr sz="3000">
          <a:solidFill>
            <a:srgbClr val="FF0000"/>
          </a:solidFill>
          <a:latin typeface="Arial" panose="020B0604020202020204" pitchFamily="34" charset="0"/>
        </a:defRPr>
      </a:lvl4pPr>
      <a:lvl5pPr algn="l" rtl="0" fontAlgn="base">
        <a:spcBef>
          <a:spcPct val="0"/>
        </a:spcBef>
        <a:spcAft>
          <a:spcPct val="0"/>
        </a:spcAft>
        <a:defRPr sz="3000">
          <a:solidFill>
            <a:srgbClr val="FF0000"/>
          </a:solidFill>
          <a:latin typeface="Arial" panose="020B0604020202020204" pitchFamily="34" charset="0"/>
        </a:defRPr>
      </a:lvl5pPr>
      <a:lvl6pPr marL="457200" algn="l" rtl="0" fontAlgn="base">
        <a:spcBef>
          <a:spcPct val="0"/>
        </a:spcBef>
        <a:spcAft>
          <a:spcPct val="0"/>
        </a:spcAft>
        <a:defRPr sz="3000">
          <a:solidFill>
            <a:srgbClr val="FF0000"/>
          </a:solidFill>
          <a:latin typeface="Arial" panose="020B0604020202020204" pitchFamily="34" charset="0"/>
        </a:defRPr>
      </a:lvl6pPr>
      <a:lvl7pPr marL="914400" algn="l" rtl="0" fontAlgn="base">
        <a:spcBef>
          <a:spcPct val="0"/>
        </a:spcBef>
        <a:spcAft>
          <a:spcPct val="0"/>
        </a:spcAft>
        <a:defRPr sz="3000">
          <a:solidFill>
            <a:srgbClr val="FF0000"/>
          </a:solidFill>
          <a:latin typeface="Arial" panose="020B0604020202020204" pitchFamily="34" charset="0"/>
        </a:defRPr>
      </a:lvl7pPr>
      <a:lvl8pPr marL="1371600" algn="l" rtl="0" fontAlgn="base">
        <a:spcBef>
          <a:spcPct val="0"/>
        </a:spcBef>
        <a:spcAft>
          <a:spcPct val="0"/>
        </a:spcAft>
        <a:defRPr sz="3000">
          <a:solidFill>
            <a:srgbClr val="FF0000"/>
          </a:solidFill>
          <a:latin typeface="Arial" panose="020B0604020202020204" pitchFamily="34" charset="0"/>
        </a:defRPr>
      </a:lvl8pPr>
      <a:lvl9pPr marL="1828800" algn="l" rtl="0" fontAlgn="base">
        <a:spcBef>
          <a:spcPct val="0"/>
        </a:spcBef>
        <a:spcAft>
          <a:spcPct val="0"/>
        </a:spcAft>
        <a:defRPr sz="3000">
          <a:solidFill>
            <a:srgbClr val="FF0000"/>
          </a:solidFill>
          <a:latin typeface="Arial" panose="020B0604020202020204" pitchFamily="34" charset="0"/>
        </a:defRPr>
      </a:lvl9pPr>
    </p:titleStyle>
    <p:bodyStyle>
      <a:lvl1pPr marL="342900" indent="-342900" algn="l" rtl="0" fontAlgn="base">
        <a:spcBef>
          <a:spcPct val="20000"/>
        </a:spcBef>
        <a:spcAft>
          <a:spcPct val="0"/>
        </a:spcAft>
        <a:buFont typeface="Wingdings" panose="05000000000000000000" pitchFamily="2" charset="2"/>
        <a:buChar char="n"/>
        <a:defRPr sz="2400" kern="1200">
          <a:solidFill>
            <a:srgbClr val="000099"/>
          </a:solidFill>
          <a:latin typeface="+mn-lt"/>
          <a:ea typeface="+mn-ea"/>
          <a:cs typeface="+mn-cs"/>
        </a:defRPr>
      </a:lvl1pPr>
      <a:lvl2pPr marL="742950" indent="-285750" algn="l" rtl="0" fontAlgn="base">
        <a:spcBef>
          <a:spcPct val="20000"/>
        </a:spcBef>
        <a:spcAft>
          <a:spcPct val="0"/>
        </a:spcAft>
        <a:buFont typeface="Wingdings" panose="05000000000000000000" pitchFamily="2" charset="2"/>
        <a:buChar char="§"/>
        <a:defRPr sz="2000" kern="1200">
          <a:solidFill>
            <a:srgbClr val="000099"/>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ags" Target="../tags/tag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 name="Footer Placeholder 3"/>
          <p:cNvSpPr>
            <a:spLocks noGrp="1"/>
          </p:cNvSpPr>
          <p:nvPr>
            <p:ph type="ftr" sz="quarter" idx="11"/>
          </p:nvPr>
        </p:nvSpPr>
        <p:spPr/>
        <p:txBody>
          <a:bodyPr/>
          <a:lstStyle/>
          <a:p>
            <a:r>
              <a:rPr lang="en-GB" altLang="en-US"/>
              <a:t>Copyright lessons Learned Ltd 2016</a:t>
            </a:r>
            <a:endParaRPr lang="en-GB" altLang="en-US"/>
          </a:p>
        </p:txBody>
      </p:sp>
      <p:sp>
        <p:nvSpPr>
          <p:cNvPr id="283" name="Slide Number Placeholder 4"/>
          <p:cNvSpPr>
            <a:spLocks noGrp="1"/>
          </p:cNvSpPr>
          <p:nvPr>
            <p:ph type="sldNum" sz="quarter" idx="12"/>
          </p:nvPr>
        </p:nvSpPr>
        <p:spPr/>
        <p:txBody>
          <a:bodyPr/>
          <a:lstStyle/>
          <a:p>
            <a:fld id="{5E8652F7-DE4A-4D00-9B69-6A63FC02A8A3}" type="slidenum">
              <a:rPr lang="en-GB" altLang="en-US"/>
              <a:pPr/>
              <a:t>1</a:t>
            </a:fld>
            <a:endParaRPr lang="en-GB" altLang="en-US"/>
          </a:p>
        </p:txBody>
      </p:sp>
      <p:sp>
        <p:nvSpPr>
          <p:cNvPr id="795652" name="Rectangle 4"/>
          <p:cNvSpPr>
            <a:spLocks noGrp="1" noChangeArrowheads="1"/>
          </p:cNvSpPr>
          <p:nvPr>
            <p:ph type="title"/>
          </p:nvPr>
        </p:nvSpPr>
        <p:spPr/>
        <p:txBody>
          <a:bodyPr/>
          <a:lstStyle/>
          <a:p>
            <a:r>
              <a:rPr lang="en-GB" altLang="en-US"/>
              <a:t>Casinos (1)</a:t>
            </a:r>
            <a:endParaRPr lang="en-US" altLang="en-US"/>
          </a:p>
        </p:txBody>
      </p:sp>
      <p:grpSp>
        <p:nvGrpSpPr>
          <p:cNvPr id="796124" name="Group 476"/>
          <p:cNvGrpSpPr>
            <a:grpSpLocks/>
          </p:cNvGrpSpPr>
          <p:nvPr/>
        </p:nvGrpSpPr>
        <p:grpSpPr bwMode="auto">
          <a:xfrm>
            <a:off x="4414838" y="687388"/>
            <a:ext cx="936625" cy="1012825"/>
            <a:chOff x="2617" y="1832"/>
            <a:chExt cx="671" cy="827"/>
          </a:xfrm>
        </p:grpSpPr>
        <p:pic>
          <p:nvPicPr>
            <p:cNvPr id="796108" name="Picture 460" descr="imag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17" y="1832"/>
              <a:ext cx="671" cy="827"/>
            </a:xfrm>
            <a:prstGeom prst="rect">
              <a:avLst/>
            </a:prstGeom>
            <a:noFill/>
            <a:extLst>
              <a:ext uri="{909E8E84-426E-40DD-AFC4-6F175D3DCCD1}">
                <a14:hiddenFill xmlns:a14="http://schemas.microsoft.com/office/drawing/2010/main">
                  <a:solidFill>
                    <a:srgbClr val="FFFFFF"/>
                  </a:solidFill>
                </a14:hiddenFill>
              </a:ext>
            </a:extLst>
          </p:spPr>
        </p:pic>
        <p:sp>
          <p:nvSpPr>
            <p:cNvPr id="796109" name="Text Box 461"/>
            <p:cNvSpPr txBox="1">
              <a:spLocks noChangeArrowheads="1"/>
            </p:cNvSpPr>
            <p:nvPr/>
          </p:nvSpPr>
          <p:spPr bwMode="auto">
            <a:xfrm>
              <a:off x="2699" y="2039"/>
              <a:ext cx="448" cy="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600">
                  <a:solidFill>
                    <a:schemeClr val="bg1"/>
                  </a:solidFill>
                </a:rPr>
                <a:t>Mr X</a:t>
              </a:r>
              <a:endParaRPr lang="en-US" altLang="en-US" sz="1600">
                <a:solidFill>
                  <a:schemeClr val="bg1"/>
                </a:solidFill>
              </a:endParaRPr>
            </a:p>
          </p:txBody>
        </p:sp>
      </p:grpSp>
      <p:grpSp>
        <p:nvGrpSpPr>
          <p:cNvPr id="796472" name="Group 824"/>
          <p:cNvGrpSpPr>
            <a:grpSpLocks/>
          </p:cNvGrpSpPr>
          <p:nvPr/>
        </p:nvGrpSpPr>
        <p:grpSpPr bwMode="auto">
          <a:xfrm>
            <a:off x="5208588" y="1263650"/>
            <a:ext cx="2684462" cy="4470400"/>
            <a:chOff x="3281" y="796"/>
            <a:chExt cx="1691" cy="2816"/>
          </a:xfrm>
        </p:grpSpPr>
        <p:sp>
          <p:nvSpPr>
            <p:cNvPr id="796197" name="Line 549"/>
            <p:cNvSpPr>
              <a:spLocks noChangeShapeType="1"/>
            </p:cNvSpPr>
            <p:nvPr/>
          </p:nvSpPr>
          <p:spPr bwMode="auto">
            <a:xfrm flipH="1">
              <a:off x="4956" y="805"/>
              <a:ext cx="0" cy="2807"/>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198" name="Line 550"/>
            <p:cNvSpPr>
              <a:spLocks noChangeShapeType="1"/>
            </p:cNvSpPr>
            <p:nvPr/>
          </p:nvSpPr>
          <p:spPr bwMode="auto">
            <a:xfrm flipH="1" flipV="1">
              <a:off x="3281" y="796"/>
              <a:ext cx="1691" cy="0"/>
            </a:xfrm>
            <a:prstGeom prst="line">
              <a:avLst/>
            </a:prstGeom>
            <a:noFill/>
            <a:ln w="571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6474" name="Group 826"/>
          <p:cNvGrpSpPr>
            <a:grpSpLocks/>
          </p:cNvGrpSpPr>
          <p:nvPr/>
        </p:nvGrpSpPr>
        <p:grpSpPr bwMode="auto">
          <a:xfrm>
            <a:off x="1901825" y="1484313"/>
            <a:ext cx="5845175" cy="2752725"/>
            <a:chOff x="1198" y="935"/>
            <a:chExt cx="3682" cy="1734"/>
          </a:xfrm>
        </p:grpSpPr>
        <p:grpSp>
          <p:nvGrpSpPr>
            <p:cNvPr id="796473" name="Group 825"/>
            <p:cNvGrpSpPr>
              <a:grpSpLocks/>
            </p:cNvGrpSpPr>
            <p:nvPr/>
          </p:nvGrpSpPr>
          <p:grpSpPr bwMode="auto">
            <a:xfrm>
              <a:off x="1198" y="935"/>
              <a:ext cx="3682" cy="1598"/>
              <a:chOff x="1198" y="935"/>
              <a:chExt cx="3682" cy="1598"/>
            </a:xfrm>
          </p:grpSpPr>
          <p:grpSp>
            <p:nvGrpSpPr>
              <p:cNvPr id="796206" name="Group 558"/>
              <p:cNvGrpSpPr>
                <a:grpSpLocks/>
              </p:cNvGrpSpPr>
              <p:nvPr/>
            </p:nvGrpSpPr>
            <p:grpSpPr bwMode="auto">
              <a:xfrm>
                <a:off x="4328" y="1434"/>
                <a:ext cx="552" cy="646"/>
                <a:chOff x="4328" y="1434"/>
                <a:chExt cx="552" cy="646"/>
              </a:xfrm>
            </p:grpSpPr>
            <p:pic>
              <p:nvPicPr>
                <p:cNvPr id="796120" name="Picture 472" descr="imag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4377" y="1434"/>
                  <a:ext cx="369" cy="456"/>
                </a:xfrm>
                <a:prstGeom prst="rect">
                  <a:avLst/>
                </a:prstGeom>
                <a:noFill/>
                <a:extLst>
                  <a:ext uri="{909E8E84-426E-40DD-AFC4-6F175D3DCCD1}">
                    <a14:hiddenFill xmlns:a14="http://schemas.microsoft.com/office/drawing/2010/main">
                      <a:solidFill>
                        <a:srgbClr val="FFFFFF"/>
                      </a:solidFill>
                    </a14:hiddenFill>
                  </a:ext>
                </a:extLst>
              </p:spPr>
            </p:pic>
            <p:sp>
              <p:nvSpPr>
                <p:cNvPr id="796131" name="Text Box 483"/>
                <p:cNvSpPr txBox="1">
                  <a:spLocks noChangeArrowheads="1"/>
                </p:cNvSpPr>
                <p:nvPr/>
              </p:nvSpPr>
              <p:spPr bwMode="auto">
                <a:xfrm>
                  <a:off x="4328" y="1888"/>
                  <a:ext cx="55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400">
                      <a:solidFill>
                        <a:srgbClr val="FF3300"/>
                      </a:solidFill>
                    </a:rPr>
                    <a:t>Smurf C</a:t>
                  </a:r>
                  <a:endParaRPr lang="en-US" altLang="en-US" sz="1400">
                    <a:solidFill>
                      <a:srgbClr val="FF3300"/>
                    </a:solidFill>
                  </a:endParaRPr>
                </a:p>
              </p:txBody>
            </p:sp>
          </p:grpSp>
          <p:grpSp>
            <p:nvGrpSpPr>
              <p:cNvPr id="796469" name="Group 821"/>
              <p:cNvGrpSpPr>
                <a:grpSpLocks/>
              </p:cNvGrpSpPr>
              <p:nvPr/>
            </p:nvGrpSpPr>
            <p:grpSpPr bwMode="auto">
              <a:xfrm>
                <a:off x="1198" y="935"/>
                <a:ext cx="3374" cy="1598"/>
                <a:chOff x="1198" y="935"/>
                <a:chExt cx="3374" cy="1598"/>
              </a:xfrm>
            </p:grpSpPr>
            <p:sp>
              <p:nvSpPr>
                <p:cNvPr id="796199" name="Line 551"/>
                <p:cNvSpPr>
                  <a:spLocks noChangeShapeType="1"/>
                </p:cNvSpPr>
                <p:nvPr/>
              </p:nvSpPr>
              <p:spPr bwMode="auto">
                <a:xfrm>
                  <a:off x="2245" y="1278"/>
                  <a:ext cx="0" cy="564"/>
                </a:xfrm>
                <a:prstGeom prst="line">
                  <a:avLst/>
                </a:prstGeom>
                <a:noFill/>
                <a:ln w="571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11" name="Line 563"/>
                <p:cNvSpPr>
                  <a:spLocks noChangeShapeType="1"/>
                </p:cNvSpPr>
                <p:nvPr/>
              </p:nvSpPr>
              <p:spPr bwMode="auto">
                <a:xfrm>
                  <a:off x="3878" y="1278"/>
                  <a:ext cx="0" cy="610"/>
                </a:xfrm>
                <a:prstGeom prst="line">
                  <a:avLst/>
                </a:prstGeom>
                <a:noFill/>
                <a:ln w="571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nvGrpSpPr>
                <p:cNvPr id="796204" name="Group 556"/>
                <p:cNvGrpSpPr>
                  <a:grpSpLocks/>
                </p:cNvGrpSpPr>
                <p:nvPr/>
              </p:nvGrpSpPr>
              <p:grpSpPr bwMode="auto">
                <a:xfrm>
                  <a:off x="1198" y="1432"/>
                  <a:ext cx="552" cy="637"/>
                  <a:chOff x="1198" y="1432"/>
                  <a:chExt cx="552" cy="637"/>
                </a:xfrm>
              </p:grpSpPr>
              <p:grpSp>
                <p:nvGrpSpPr>
                  <p:cNvPr id="796121" name="Group 473"/>
                  <p:cNvGrpSpPr>
                    <a:grpSpLocks/>
                  </p:cNvGrpSpPr>
                  <p:nvPr/>
                </p:nvGrpSpPr>
                <p:grpSpPr bwMode="auto">
                  <a:xfrm>
                    <a:off x="1284" y="1432"/>
                    <a:ext cx="369" cy="457"/>
                    <a:chOff x="1136" y="2785"/>
                    <a:chExt cx="369" cy="457"/>
                  </a:xfrm>
                </p:grpSpPr>
                <p:pic>
                  <p:nvPicPr>
                    <p:cNvPr id="796122" name="Picture 474" descr="imag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1136" y="2785"/>
                      <a:ext cx="369" cy="457"/>
                    </a:xfrm>
                    <a:prstGeom prst="rect">
                      <a:avLst/>
                    </a:prstGeom>
                    <a:noFill/>
                    <a:extLst>
                      <a:ext uri="{909E8E84-426E-40DD-AFC4-6F175D3DCCD1}">
                        <a14:hiddenFill xmlns:a14="http://schemas.microsoft.com/office/drawing/2010/main">
                          <a:solidFill>
                            <a:srgbClr val="FFFFFF"/>
                          </a:solidFill>
                        </a14:hiddenFill>
                      </a:ext>
                    </a:extLst>
                  </p:spPr>
                </p:pic>
                <p:sp>
                  <p:nvSpPr>
                    <p:cNvPr id="796123" name="Freeform 475"/>
                    <p:cNvSpPr>
                      <a:spLocks/>
                    </p:cNvSpPr>
                    <p:nvPr/>
                  </p:nvSpPr>
                  <p:spPr bwMode="auto">
                    <a:xfrm>
                      <a:off x="1195" y="2794"/>
                      <a:ext cx="274" cy="275"/>
                    </a:xfrm>
                    <a:custGeom>
                      <a:avLst/>
                      <a:gdLst>
                        <a:gd name="T0" fmla="*/ 181 w 499"/>
                        <a:gd name="T1" fmla="*/ 317 h 499"/>
                        <a:gd name="T2" fmla="*/ 45 w 499"/>
                        <a:gd name="T3" fmla="*/ 499 h 499"/>
                        <a:gd name="T4" fmla="*/ 90 w 499"/>
                        <a:gd name="T5" fmla="*/ 363 h 499"/>
                        <a:gd name="T6" fmla="*/ 45 w 499"/>
                        <a:gd name="T7" fmla="*/ 408 h 499"/>
                        <a:gd name="T8" fmla="*/ 90 w 499"/>
                        <a:gd name="T9" fmla="*/ 317 h 499"/>
                        <a:gd name="T10" fmla="*/ 45 w 499"/>
                        <a:gd name="T11" fmla="*/ 226 h 499"/>
                        <a:gd name="T12" fmla="*/ 0 w 499"/>
                        <a:gd name="T13" fmla="*/ 181 h 499"/>
                        <a:gd name="T14" fmla="*/ 90 w 499"/>
                        <a:gd name="T15" fmla="*/ 136 h 499"/>
                        <a:gd name="T16" fmla="*/ 45 w 499"/>
                        <a:gd name="T17" fmla="*/ 90 h 499"/>
                        <a:gd name="T18" fmla="*/ 136 w 499"/>
                        <a:gd name="T19" fmla="*/ 90 h 499"/>
                        <a:gd name="T20" fmla="*/ 90 w 499"/>
                        <a:gd name="T21" fmla="*/ 45 h 499"/>
                        <a:gd name="T22" fmla="*/ 227 w 499"/>
                        <a:gd name="T23" fmla="*/ 90 h 499"/>
                        <a:gd name="T24" fmla="*/ 136 w 499"/>
                        <a:gd name="T25" fmla="*/ 45 h 499"/>
                        <a:gd name="T26" fmla="*/ 136 w 499"/>
                        <a:gd name="T27" fmla="*/ 226 h 499"/>
                        <a:gd name="T28" fmla="*/ 181 w 499"/>
                        <a:gd name="T29" fmla="*/ 0 h 499"/>
                        <a:gd name="T30" fmla="*/ 227 w 499"/>
                        <a:gd name="T31" fmla="*/ 136 h 499"/>
                        <a:gd name="T32" fmla="*/ 272 w 499"/>
                        <a:gd name="T33" fmla="*/ 0 h 499"/>
                        <a:gd name="T34" fmla="*/ 272 w 499"/>
                        <a:gd name="T35" fmla="*/ 136 h 499"/>
                        <a:gd name="T36" fmla="*/ 408 w 499"/>
                        <a:gd name="T37" fmla="*/ 0 h 499"/>
                        <a:gd name="T38" fmla="*/ 317 w 499"/>
                        <a:gd name="T39" fmla="*/ 136 h 499"/>
                        <a:gd name="T40" fmla="*/ 499 w 499"/>
                        <a:gd name="T41" fmla="*/ 0 h 499"/>
                        <a:gd name="T42" fmla="*/ 181 w 499"/>
                        <a:gd name="T43" fmla="*/ 317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99" h="499">
                          <a:moveTo>
                            <a:pt x="181" y="317"/>
                          </a:moveTo>
                          <a:lnTo>
                            <a:pt x="45" y="499"/>
                          </a:lnTo>
                          <a:lnTo>
                            <a:pt x="90" y="363"/>
                          </a:lnTo>
                          <a:lnTo>
                            <a:pt x="45" y="408"/>
                          </a:lnTo>
                          <a:lnTo>
                            <a:pt x="90" y="317"/>
                          </a:lnTo>
                          <a:lnTo>
                            <a:pt x="45" y="226"/>
                          </a:lnTo>
                          <a:lnTo>
                            <a:pt x="0" y="181"/>
                          </a:lnTo>
                          <a:lnTo>
                            <a:pt x="90" y="136"/>
                          </a:lnTo>
                          <a:lnTo>
                            <a:pt x="45" y="90"/>
                          </a:lnTo>
                          <a:lnTo>
                            <a:pt x="136" y="90"/>
                          </a:lnTo>
                          <a:lnTo>
                            <a:pt x="90" y="45"/>
                          </a:lnTo>
                          <a:lnTo>
                            <a:pt x="227" y="90"/>
                          </a:lnTo>
                          <a:lnTo>
                            <a:pt x="136" y="45"/>
                          </a:lnTo>
                          <a:lnTo>
                            <a:pt x="136" y="226"/>
                          </a:lnTo>
                          <a:lnTo>
                            <a:pt x="181" y="0"/>
                          </a:lnTo>
                          <a:lnTo>
                            <a:pt x="227" y="136"/>
                          </a:lnTo>
                          <a:lnTo>
                            <a:pt x="272" y="0"/>
                          </a:lnTo>
                          <a:lnTo>
                            <a:pt x="272" y="136"/>
                          </a:lnTo>
                          <a:lnTo>
                            <a:pt x="408" y="0"/>
                          </a:lnTo>
                          <a:lnTo>
                            <a:pt x="317" y="136"/>
                          </a:lnTo>
                          <a:lnTo>
                            <a:pt x="499" y="0"/>
                          </a:lnTo>
                          <a:lnTo>
                            <a:pt x="181" y="317"/>
                          </a:lnTo>
                          <a:close/>
                        </a:path>
                      </a:pathLst>
                    </a:custGeom>
                    <a:solidFill>
                      <a:schemeClr val="tx1"/>
                    </a:solidFill>
                    <a:ln w="3175" cap="flat" cmpd="sng">
                      <a:solidFill>
                        <a:schemeClr val="tx1"/>
                      </a:solidFill>
                      <a:prstDash val="solid"/>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sp>
                <p:nvSpPr>
                  <p:cNvPr id="796129" name="Text Box 481"/>
                  <p:cNvSpPr txBox="1">
                    <a:spLocks noChangeArrowheads="1"/>
                  </p:cNvSpPr>
                  <p:nvPr/>
                </p:nvSpPr>
                <p:spPr bwMode="auto">
                  <a:xfrm>
                    <a:off x="1198" y="1877"/>
                    <a:ext cx="55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400">
                        <a:solidFill>
                          <a:srgbClr val="FF3300"/>
                        </a:solidFill>
                      </a:rPr>
                      <a:t>Smurf A</a:t>
                    </a:r>
                    <a:endParaRPr lang="en-US" altLang="en-US" sz="1400">
                      <a:solidFill>
                        <a:srgbClr val="FF3300"/>
                      </a:solidFill>
                    </a:endParaRPr>
                  </a:p>
                </p:txBody>
              </p:sp>
            </p:grpSp>
            <p:grpSp>
              <p:nvGrpSpPr>
                <p:cNvPr id="796205" name="Group 557"/>
                <p:cNvGrpSpPr>
                  <a:grpSpLocks/>
                </p:cNvGrpSpPr>
                <p:nvPr/>
              </p:nvGrpSpPr>
              <p:grpSpPr bwMode="auto">
                <a:xfrm>
                  <a:off x="2786" y="1435"/>
                  <a:ext cx="552" cy="645"/>
                  <a:chOff x="2786" y="1435"/>
                  <a:chExt cx="552" cy="645"/>
                </a:xfrm>
              </p:grpSpPr>
              <p:grpSp>
                <p:nvGrpSpPr>
                  <p:cNvPr id="796111" name="Group 463"/>
                  <p:cNvGrpSpPr>
                    <a:grpSpLocks/>
                  </p:cNvGrpSpPr>
                  <p:nvPr/>
                </p:nvGrpSpPr>
                <p:grpSpPr bwMode="auto">
                  <a:xfrm>
                    <a:off x="2871" y="1435"/>
                    <a:ext cx="369" cy="470"/>
                    <a:chOff x="3009" y="2720"/>
                    <a:chExt cx="671" cy="851"/>
                  </a:xfrm>
                </p:grpSpPr>
                <p:pic>
                  <p:nvPicPr>
                    <p:cNvPr id="796112" name="Picture 464" descr="imag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3009" y="2744"/>
                      <a:ext cx="671" cy="827"/>
                    </a:xfrm>
                    <a:prstGeom prst="rect">
                      <a:avLst/>
                    </a:prstGeom>
                    <a:noFill/>
                    <a:extLst>
                      <a:ext uri="{909E8E84-426E-40DD-AFC4-6F175D3DCCD1}">
                        <a14:hiddenFill xmlns:a14="http://schemas.microsoft.com/office/drawing/2010/main">
                          <a:solidFill>
                            <a:srgbClr val="FFFFFF"/>
                          </a:solidFill>
                        </a14:hiddenFill>
                      </a:ext>
                    </a:extLst>
                  </p:spPr>
                </p:pic>
                <p:sp>
                  <p:nvSpPr>
                    <p:cNvPr id="796113" name="Oval 465"/>
                    <p:cNvSpPr>
                      <a:spLocks noChangeArrowheads="1"/>
                    </p:cNvSpPr>
                    <p:nvPr/>
                  </p:nvSpPr>
                  <p:spPr bwMode="auto">
                    <a:xfrm>
                      <a:off x="3345" y="2744"/>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114" name="Oval 466"/>
                    <p:cNvSpPr>
                      <a:spLocks noChangeArrowheads="1"/>
                    </p:cNvSpPr>
                    <p:nvPr/>
                  </p:nvSpPr>
                  <p:spPr bwMode="auto">
                    <a:xfrm>
                      <a:off x="3470" y="2750"/>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115" name="Oval 467"/>
                    <p:cNvSpPr>
                      <a:spLocks noChangeArrowheads="1"/>
                    </p:cNvSpPr>
                    <p:nvPr/>
                  </p:nvSpPr>
                  <p:spPr bwMode="auto">
                    <a:xfrm>
                      <a:off x="3481" y="2795"/>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116" name="Oval 468"/>
                    <p:cNvSpPr>
                      <a:spLocks noChangeArrowheads="1"/>
                    </p:cNvSpPr>
                    <p:nvPr/>
                  </p:nvSpPr>
                  <p:spPr bwMode="auto">
                    <a:xfrm>
                      <a:off x="3419" y="2720"/>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117" name="Oval 469"/>
                    <p:cNvSpPr>
                      <a:spLocks noChangeArrowheads="1"/>
                    </p:cNvSpPr>
                    <p:nvPr/>
                  </p:nvSpPr>
                  <p:spPr bwMode="auto">
                    <a:xfrm>
                      <a:off x="3288" y="2750"/>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118" name="Oval 470"/>
                    <p:cNvSpPr>
                      <a:spLocks noChangeArrowheads="1"/>
                    </p:cNvSpPr>
                    <p:nvPr/>
                  </p:nvSpPr>
                  <p:spPr bwMode="auto">
                    <a:xfrm>
                      <a:off x="3152" y="2835"/>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119" name="Oval 471"/>
                    <p:cNvSpPr>
                      <a:spLocks noChangeArrowheads="1"/>
                    </p:cNvSpPr>
                    <p:nvPr/>
                  </p:nvSpPr>
                  <p:spPr bwMode="auto">
                    <a:xfrm>
                      <a:off x="3198" y="2750"/>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sp>
                <p:nvSpPr>
                  <p:cNvPr id="796130" name="Text Box 482"/>
                  <p:cNvSpPr txBox="1">
                    <a:spLocks noChangeArrowheads="1"/>
                  </p:cNvSpPr>
                  <p:nvPr/>
                </p:nvSpPr>
                <p:spPr bwMode="auto">
                  <a:xfrm>
                    <a:off x="2786" y="1888"/>
                    <a:ext cx="55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400">
                        <a:solidFill>
                          <a:srgbClr val="FF3300"/>
                        </a:solidFill>
                      </a:rPr>
                      <a:t>Smurf B</a:t>
                    </a:r>
                    <a:endParaRPr lang="en-US" altLang="en-US" sz="1400">
                      <a:solidFill>
                        <a:srgbClr val="FF3300"/>
                      </a:solidFill>
                    </a:endParaRPr>
                  </a:p>
                </p:txBody>
              </p:sp>
            </p:grpSp>
            <p:grpSp>
              <p:nvGrpSpPr>
                <p:cNvPr id="796203" name="Group 555"/>
                <p:cNvGrpSpPr>
                  <a:grpSpLocks/>
                </p:cNvGrpSpPr>
                <p:nvPr/>
              </p:nvGrpSpPr>
              <p:grpSpPr bwMode="auto">
                <a:xfrm>
                  <a:off x="1474" y="935"/>
                  <a:ext cx="3098" cy="521"/>
                  <a:chOff x="1474" y="935"/>
                  <a:chExt cx="3098" cy="521"/>
                </a:xfrm>
              </p:grpSpPr>
              <p:sp>
                <p:nvSpPr>
                  <p:cNvPr id="796125" name="Line 477"/>
                  <p:cNvSpPr>
                    <a:spLocks noChangeShapeType="1"/>
                  </p:cNvSpPr>
                  <p:nvPr/>
                </p:nvSpPr>
                <p:spPr bwMode="auto">
                  <a:xfrm flipH="1" flipV="1">
                    <a:off x="1474" y="1253"/>
                    <a:ext cx="3098"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126" name="Line 478"/>
                  <p:cNvSpPr>
                    <a:spLocks noChangeShapeType="1"/>
                  </p:cNvSpPr>
                  <p:nvPr/>
                </p:nvSpPr>
                <p:spPr bwMode="auto">
                  <a:xfrm flipH="1">
                    <a:off x="1474" y="1237"/>
                    <a:ext cx="0" cy="167"/>
                  </a:xfrm>
                  <a:prstGeom prst="line">
                    <a:avLst/>
                  </a:prstGeom>
                  <a:noFill/>
                  <a:ln w="571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128" name="Line 480"/>
                  <p:cNvSpPr>
                    <a:spLocks noChangeShapeType="1"/>
                  </p:cNvSpPr>
                  <p:nvPr/>
                </p:nvSpPr>
                <p:spPr bwMode="auto">
                  <a:xfrm flipH="1">
                    <a:off x="4566" y="1245"/>
                    <a:ext cx="0" cy="167"/>
                  </a:xfrm>
                  <a:prstGeom prst="line">
                    <a:avLst/>
                  </a:prstGeom>
                  <a:noFill/>
                  <a:ln w="571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pic>
                <p:nvPicPr>
                  <p:cNvPr id="796132" name="Picture 484" descr="mone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33" y="935"/>
                    <a:ext cx="472" cy="475"/>
                  </a:xfrm>
                  <a:prstGeom prst="rect">
                    <a:avLst/>
                  </a:prstGeom>
                  <a:noFill/>
                  <a:extLst>
                    <a:ext uri="{909E8E84-426E-40DD-AFC4-6F175D3DCCD1}">
                      <a14:hiddenFill xmlns:a14="http://schemas.microsoft.com/office/drawing/2010/main">
                        <a:solidFill>
                          <a:srgbClr val="FFFFFF"/>
                        </a:solidFill>
                      </a14:hiddenFill>
                    </a:ext>
                  </a:extLst>
                </p:spPr>
              </p:pic>
              <p:pic>
                <p:nvPicPr>
                  <p:cNvPr id="796133" name="Picture 485" descr="mone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00" y="981"/>
                    <a:ext cx="472" cy="475"/>
                  </a:xfrm>
                  <a:prstGeom prst="rect">
                    <a:avLst/>
                  </a:prstGeom>
                  <a:noFill/>
                  <a:extLst>
                    <a:ext uri="{909E8E84-426E-40DD-AFC4-6F175D3DCCD1}">
                      <a14:hiddenFill xmlns:a14="http://schemas.microsoft.com/office/drawing/2010/main">
                        <a:solidFill>
                          <a:srgbClr val="FFFFFF"/>
                        </a:solidFill>
                      </a14:hiddenFill>
                    </a:ext>
                  </a:extLst>
                </p:spPr>
              </p:pic>
              <p:sp>
                <p:nvSpPr>
                  <p:cNvPr id="796184" name="Line 536"/>
                  <p:cNvSpPr>
                    <a:spLocks noChangeShapeType="1"/>
                  </p:cNvSpPr>
                  <p:nvPr/>
                </p:nvSpPr>
                <p:spPr bwMode="auto">
                  <a:xfrm flipH="1">
                    <a:off x="3061" y="1245"/>
                    <a:ext cx="0" cy="167"/>
                  </a:xfrm>
                  <a:prstGeom prst="line">
                    <a:avLst/>
                  </a:prstGeom>
                  <a:noFill/>
                  <a:ln w="571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185" name="Line 537"/>
                  <p:cNvSpPr>
                    <a:spLocks noChangeShapeType="1"/>
                  </p:cNvSpPr>
                  <p:nvPr/>
                </p:nvSpPr>
                <p:spPr bwMode="auto">
                  <a:xfrm flipH="1">
                    <a:off x="3061" y="1071"/>
                    <a:ext cx="0" cy="167"/>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sp>
              <p:nvSpPr>
                <p:cNvPr id="796186" name="Line 538"/>
                <p:cNvSpPr>
                  <a:spLocks noChangeShapeType="1"/>
                </p:cNvSpPr>
                <p:nvPr/>
              </p:nvSpPr>
              <p:spPr bwMode="auto">
                <a:xfrm flipH="1">
                  <a:off x="1474" y="2030"/>
                  <a:ext cx="0" cy="167"/>
                </a:xfrm>
                <a:prstGeom prst="line">
                  <a:avLst/>
                </a:prstGeom>
                <a:noFill/>
                <a:ln w="571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187" name="Line 539"/>
                <p:cNvSpPr>
                  <a:spLocks noChangeShapeType="1"/>
                </p:cNvSpPr>
                <p:nvPr/>
              </p:nvSpPr>
              <p:spPr bwMode="auto">
                <a:xfrm flipH="1">
                  <a:off x="4566" y="2038"/>
                  <a:ext cx="0" cy="167"/>
                </a:xfrm>
                <a:prstGeom prst="line">
                  <a:avLst/>
                </a:prstGeom>
                <a:noFill/>
                <a:ln w="571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188" name="Line 540"/>
                <p:cNvSpPr>
                  <a:spLocks noChangeShapeType="1"/>
                </p:cNvSpPr>
                <p:nvPr/>
              </p:nvSpPr>
              <p:spPr bwMode="auto">
                <a:xfrm flipH="1">
                  <a:off x="3061" y="2038"/>
                  <a:ext cx="0" cy="167"/>
                </a:xfrm>
                <a:prstGeom prst="line">
                  <a:avLst/>
                </a:prstGeom>
                <a:noFill/>
                <a:ln w="571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nvGrpSpPr>
                <p:cNvPr id="796240" name="Group 592"/>
                <p:cNvGrpSpPr>
                  <a:grpSpLocks/>
                </p:cNvGrpSpPr>
                <p:nvPr/>
              </p:nvGrpSpPr>
              <p:grpSpPr bwMode="auto">
                <a:xfrm>
                  <a:off x="1973" y="1888"/>
                  <a:ext cx="552" cy="645"/>
                  <a:chOff x="2001" y="2251"/>
                  <a:chExt cx="552" cy="645"/>
                </a:xfrm>
              </p:grpSpPr>
              <p:pic>
                <p:nvPicPr>
                  <p:cNvPr id="796220" name="Picture 572" descr="imag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03" y="2264"/>
                    <a:ext cx="369" cy="457"/>
                  </a:xfrm>
                  <a:prstGeom prst="rect">
                    <a:avLst/>
                  </a:prstGeom>
                  <a:noFill/>
                  <a:extLst>
                    <a:ext uri="{909E8E84-426E-40DD-AFC4-6F175D3DCCD1}">
                      <a14:hiddenFill xmlns:a14="http://schemas.microsoft.com/office/drawing/2010/main">
                        <a:solidFill>
                          <a:srgbClr val="FFFFFF"/>
                        </a:solidFill>
                      </a14:hiddenFill>
                    </a:ext>
                  </a:extLst>
                </p:spPr>
              </p:pic>
              <p:sp>
                <p:nvSpPr>
                  <p:cNvPr id="796221" name="Oval 573"/>
                  <p:cNvSpPr>
                    <a:spLocks noChangeArrowheads="1"/>
                  </p:cNvSpPr>
                  <p:nvPr/>
                </p:nvSpPr>
                <p:spPr bwMode="auto">
                  <a:xfrm flipH="1">
                    <a:off x="2218" y="2264"/>
                    <a:ext cx="69" cy="53"/>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22" name="Oval 574"/>
                  <p:cNvSpPr>
                    <a:spLocks noChangeArrowheads="1"/>
                  </p:cNvSpPr>
                  <p:nvPr/>
                </p:nvSpPr>
                <p:spPr bwMode="auto">
                  <a:xfrm flipH="1">
                    <a:off x="2150" y="2268"/>
                    <a:ext cx="68" cy="53"/>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23" name="Oval 575"/>
                  <p:cNvSpPr>
                    <a:spLocks noChangeArrowheads="1"/>
                  </p:cNvSpPr>
                  <p:nvPr/>
                </p:nvSpPr>
                <p:spPr bwMode="auto">
                  <a:xfrm flipH="1">
                    <a:off x="2144" y="2292"/>
                    <a:ext cx="68" cy="53"/>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24" name="Oval 576"/>
                  <p:cNvSpPr>
                    <a:spLocks noChangeArrowheads="1"/>
                  </p:cNvSpPr>
                  <p:nvPr/>
                </p:nvSpPr>
                <p:spPr bwMode="auto">
                  <a:xfrm flipH="1">
                    <a:off x="2178" y="2251"/>
                    <a:ext cx="69" cy="53"/>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25" name="Oval 577"/>
                  <p:cNvSpPr>
                    <a:spLocks noChangeArrowheads="1"/>
                  </p:cNvSpPr>
                  <p:nvPr/>
                </p:nvSpPr>
                <p:spPr bwMode="auto">
                  <a:xfrm flipH="1">
                    <a:off x="2250" y="2268"/>
                    <a:ext cx="69" cy="53"/>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26" name="Oval 578"/>
                  <p:cNvSpPr>
                    <a:spLocks noChangeArrowheads="1"/>
                  </p:cNvSpPr>
                  <p:nvPr/>
                </p:nvSpPr>
                <p:spPr bwMode="auto">
                  <a:xfrm flipH="1">
                    <a:off x="2325" y="2315"/>
                    <a:ext cx="68" cy="53"/>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27" name="Oval 579"/>
                  <p:cNvSpPr>
                    <a:spLocks noChangeArrowheads="1"/>
                  </p:cNvSpPr>
                  <p:nvPr/>
                </p:nvSpPr>
                <p:spPr bwMode="auto">
                  <a:xfrm flipH="1">
                    <a:off x="2299" y="2268"/>
                    <a:ext cx="69" cy="53"/>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28" name="Text Box 580"/>
                  <p:cNvSpPr txBox="1">
                    <a:spLocks noChangeArrowheads="1"/>
                  </p:cNvSpPr>
                  <p:nvPr/>
                </p:nvSpPr>
                <p:spPr bwMode="auto">
                  <a:xfrm>
                    <a:off x="2001" y="2704"/>
                    <a:ext cx="55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400">
                        <a:solidFill>
                          <a:srgbClr val="FF3300"/>
                        </a:solidFill>
                      </a:rPr>
                      <a:t>Smurf D</a:t>
                    </a:r>
                    <a:endParaRPr lang="en-US" altLang="en-US" sz="1400">
                      <a:solidFill>
                        <a:srgbClr val="FF3300"/>
                      </a:solidFill>
                    </a:endParaRPr>
                  </a:p>
                </p:txBody>
              </p:sp>
              <p:sp>
                <p:nvSpPr>
                  <p:cNvPr id="796229" name="Oval 581"/>
                  <p:cNvSpPr>
                    <a:spLocks noChangeArrowheads="1"/>
                  </p:cNvSpPr>
                  <p:nvPr/>
                </p:nvSpPr>
                <p:spPr bwMode="auto">
                  <a:xfrm flipH="1">
                    <a:off x="2336" y="2341"/>
                    <a:ext cx="69" cy="53"/>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30" name="Oval 582"/>
                  <p:cNvSpPr>
                    <a:spLocks noChangeArrowheads="1"/>
                  </p:cNvSpPr>
                  <p:nvPr/>
                </p:nvSpPr>
                <p:spPr bwMode="auto">
                  <a:xfrm flipH="1">
                    <a:off x="2336" y="2387"/>
                    <a:ext cx="69" cy="53"/>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31" name="Oval 583"/>
                  <p:cNvSpPr>
                    <a:spLocks noChangeArrowheads="1"/>
                  </p:cNvSpPr>
                  <p:nvPr/>
                </p:nvSpPr>
                <p:spPr bwMode="auto">
                  <a:xfrm flipH="1">
                    <a:off x="2336" y="2470"/>
                    <a:ext cx="69" cy="53"/>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32" name="Oval 584"/>
                  <p:cNvSpPr>
                    <a:spLocks noChangeArrowheads="1"/>
                  </p:cNvSpPr>
                  <p:nvPr/>
                </p:nvSpPr>
                <p:spPr bwMode="auto">
                  <a:xfrm flipH="1">
                    <a:off x="2352" y="2432"/>
                    <a:ext cx="69" cy="53"/>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6239" name="Group 591"/>
                <p:cNvGrpSpPr>
                  <a:grpSpLocks/>
                </p:cNvGrpSpPr>
                <p:nvPr/>
              </p:nvGrpSpPr>
              <p:grpSpPr bwMode="auto">
                <a:xfrm>
                  <a:off x="3649" y="1888"/>
                  <a:ext cx="546" cy="630"/>
                  <a:chOff x="3654" y="2205"/>
                  <a:chExt cx="546" cy="630"/>
                </a:xfrm>
              </p:grpSpPr>
              <p:sp>
                <p:nvSpPr>
                  <p:cNvPr id="796235" name="Text Box 587"/>
                  <p:cNvSpPr txBox="1">
                    <a:spLocks noChangeArrowheads="1"/>
                  </p:cNvSpPr>
                  <p:nvPr/>
                </p:nvSpPr>
                <p:spPr bwMode="auto">
                  <a:xfrm>
                    <a:off x="3654" y="2643"/>
                    <a:ext cx="54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400">
                        <a:solidFill>
                          <a:srgbClr val="FF3300"/>
                        </a:solidFill>
                      </a:rPr>
                      <a:t>Smurf E</a:t>
                    </a:r>
                    <a:endParaRPr lang="en-US" altLang="en-US" sz="1400">
                      <a:solidFill>
                        <a:srgbClr val="FF3300"/>
                      </a:solidFill>
                    </a:endParaRPr>
                  </a:p>
                </p:txBody>
              </p:sp>
              <p:grpSp>
                <p:nvGrpSpPr>
                  <p:cNvPr id="796238" name="Group 590"/>
                  <p:cNvGrpSpPr>
                    <a:grpSpLocks/>
                  </p:cNvGrpSpPr>
                  <p:nvPr/>
                </p:nvGrpSpPr>
                <p:grpSpPr bwMode="auto">
                  <a:xfrm>
                    <a:off x="3736" y="2205"/>
                    <a:ext cx="369" cy="456"/>
                    <a:chOff x="3700" y="2330"/>
                    <a:chExt cx="369" cy="456"/>
                  </a:xfrm>
                </p:grpSpPr>
                <p:pic>
                  <p:nvPicPr>
                    <p:cNvPr id="796234" name="Picture 586" descr="imag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0" y="2330"/>
                      <a:ext cx="369" cy="456"/>
                    </a:xfrm>
                    <a:prstGeom prst="rect">
                      <a:avLst/>
                    </a:prstGeom>
                    <a:noFill/>
                    <a:extLst>
                      <a:ext uri="{909E8E84-426E-40DD-AFC4-6F175D3DCCD1}">
                        <a14:hiddenFill xmlns:a14="http://schemas.microsoft.com/office/drawing/2010/main">
                          <a:solidFill>
                            <a:srgbClr val="FFFFFF"/>
                          </a:solidFill>
                        </a14:hiddenFill>
                      </a:ext>
                    </a:extLst>
                  </p:spPr>
                </p:pic>
                <p:sp>
                  <p:nvSpPr>
                    <p:cNvPr id="796237" name="Freeform 589"/>
                    <p:cNvSpPr>
                      <a:spLocks/>
                    </p:cNvSpPr>
                    <p:nvPr/>
                  </p:nvSpPr>
                  <p:spPr bwMode="auto">
                    <a:xfrm>
                      <a:off x="3934" y="2371"/>
                      <a:ext cx="85" cy="261"/>
                    </a:xfrm>
                    <a:custGeom>
                      <a:avLst/>
                      <a:gdLst>
                        <a:gd name="T0" fmla="*/ 6 w 85"/>
                        <a:gd name="T1" fmla="*/ 0 h 261"/>
                        <a:gd name="T2" fmla="*/ 65 w 85"/>
                        <a:gd name="T3" fmla="*/ 67 h 261"/>
                        <a:gd name="T4" fmla="*/ 73 w 85"/>
                        <a:gd name="T5" fmla="*/ 175 h 261"/>
                        <a:gd name="T6" fmla="*/ 81 w 85"/>
                        <a:gd name="T7" fmla="*/ 200 h 261"/>
                        <a:gd name="T8" fmla="*/ 23 w 85"/>
                        <a:gd name="T9" fmla="*/ 217 h 261"/>
                        <a:gd name="T10" fmla="*/ 48 w 85"/>
                        <a:gd name="T11" fmla="*/ 242 h 261"/>
                        <a:gd name="T12" fmla="*/ 23 w 85"/>
                        <a:gd name="T13" fmla="*/ 259 h 261"/>
                        <a:gd name="T14" fmla="*/ 6 w 85"/>
                        <a:gd name="T15" fmla="*/ 234 h 261"/>
                        <a:gd name="T16" fmla="*/ 6 w 85"/>
                        <a:gd name="T17" fmla="*/ 0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5" h="261">
                          <a:moveTo>
                            <a:pt x="6" y="0"/>
                          </a:moveTo>
                          <a:cubicBezTo>
                            <a:pt x="26" y="56"/>
                            <a:pt x="0" y="55"/>
                            <a:pt x="65" y="67"/>
                          </a:cubicBezTo>
                          <a:cubicBezTo>
                            <a:pt x="68" y="103"/>
                            <a:pt x="69" y="139"/>
                            <a:pt x="73" y="175"/>
                          </a:cubicBezTo>
                          <a:cubicBezTo>
                            <a:pt x="74" y="184"/>
                            <a:pt x="85" y="192"/>
                            <a:pt x="81" y="200"/>
                          </a:cubicBezTo>
                          <a:cubicBezTo>
                            <a:pt x="72" y="218"/>
                            <a:pt x="43" y="212"/>
                            <a:pt x="23" y="217"/>
                          </a:cubicBezTo>
                          <a:cubicBezTo>
                            <a:pt x="31" y="225"/>
                            <a:pt x="48" y="230"/>
                            <a:pt x="48" y="242"/>
                          </a:cubicBezTo>
                          <a:cubicBezTo>
                            <a:pt x="48" y="252"/>
                            <a:pt x="33" y="261"/>
                            <a:pt x="23" y="259"/>
                          </a:cubicBezTo>
                          <a:cubicBezTo>
                            <a:pt x="13" y="257"/>
                            <a:pt x="7" y="244"/>
                            <a:pt x="6" y="234"/>
                          </a:cubicBezTo>
                          <a:cubicBezTo>
                            <a:pt x="1" y="156"/>
                            <a:pt x="6" y="78"/>
                            <a:pt x="6" y="0"/>
                          </a:cubicBezTo>
                          <a:close/>
                        </a:path>
                      </a:pathLst>
                    </a:custGeom>
                    <a:solidFill>
                      <a:schemeClr val="tx2"/>
                    </a:solidFill>
                    <a:ln>
                      <a:noFill/>
                    </a:ln>
                    <a:effectLst/>
                    <a:extLst>
                      <a:ext uri="{91240B29-F687-4F45-9708-019B960494DF}">
                        <a14:hiddenLine xmlns:a14="http://schemas.microsoft.com/office/drawing/2010/main" w="76200" cap="flat" cmpd="sng">
                          <a:solidFill>
                            <a:schemeClr val="tx1"/>
                          </a:solidFill>
                          <a:prstDash val="sysDot"/>
                          <a:round/>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grpSp>
        </p:grpSp>
        <p:sp>
          <p:nvSpPr>
            <p:cNvPr id="796241" name="Line 593"/>
            <p:cNvSpPr>
              <a:spLocks noChangeShapeType="1"/>
            </p:cNvSpPr>
            <p:nvPr/>
          </p:nvSpPr>
          <p:spPr bwMode="auto">
            <a:xfrm flipH="1">
              <a:off x="2246" y="2502"/>
              <a:ext cx="0" cy="167"/>
            </a:xfrm>
            <a:prstGeom prst="line">
              <a:avLst/>
            </a:prstGeom>
            <a:noFill/>
            <a:ln w="571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42" name="Line 594"/>
            <p:cNvSpPr>
              <a:spLocks noChangeShapeType="1"/>
            </p:cNvSpPr>
            <p:nvPr/>
          </p:nvSpPr>
          <p:spPr bwMode="auto">
            <a:xfrm flipH="1">
              <a:off x="3905" y="2494"/>
              <a:ext cx="0" cy="167"/>
            </a:xfrm>
            <a:prstGeom prst="line">
              <a:avLst/>
            </a:prstGeom>
            <a:noFill/>
            <a:ln w="571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6470" name="Group 822"/>
          <p:cNvGrpSpPr>
            <a:grpSpLocks/>
          </p:cNvGrpSpPr>
          <p:nvPr/>
        </p:nvGrpSpPr>
        <p:grpSpPr bwMode="auto">
          <a:xfrm>
            <a:off x="2117725" y="3573463"/>
            <a:ext cx="5549900" cy="1477962"/>
            <a:chOff x="1334" y="2251"/>
            <a:chExt cx="3496" cy="931"/>
          </a:xfrm>
        </p:grpSpPr>
        <p:grpSp>
          <p:nvGrpSpPr>
            <p:cNvPr id="796289" name="Group 641"/>
            <p:cNvGrpSpPr>
              <a:grpSpLocks/>
            </p:cNvGrpSpPr>
            <p:nvPr/>
          </p:nvGrpSpPr>
          <p:grpSpPr bwMode="auto">
            <a:xfrm>
              <a:off x="1334" y="2251"/>
              <a:ext cx="412" cy="478"/>
              <a:chOff x="839" y="2292"/>
              <a:chExt cx="1024" cy="970"/>
            </a:xfrm>
          </p:grpSpPr>
          <p:sp>
            <p:nvSpPr>
              <p:cNvPr id="796243" name="Oval 595"/>
              <p:cNvSpPr>
                <a:spLocks noChangeArrowheads="1"/>
              </p:cNvSpPr>
              <p:nvPr/>
            </p:nvSpPr>
            <p:spPr bwMode="auto">
              <a:xfrm>
                <a:off x="1314" y="3154"/>
                <a:ext cx="190" cy="83"/>
              </a:xfrm>
              <a:prstGeom prst="ellipse">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44" name="Oval 596"/>
              <p:cNvSpPr>
                <a:spLocks noChangeArrowheads="1"/>
              </p:cNvSpPr>
              <p:nvPr/>
            </p:nvSpPr>
            <p:spPr bwMode="auto">
              <a:xfrm>
                <a:off x="1504" y="3113"/>
                <a:ext cx="190" cy="83"/>
              </a:xfrm>
              <a:prstGeom prst="ellipse">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45" name="Oval 597"/>
              <p:cNvSpPr>
                <a:spLocks noChangeArrowheads="1"/>
              </p:cNvSpPr>
              <p:nvPr/>
            </p:nvSpPr>
            <p:spPr bwMode="auto">
              <a:xfrm>
                <a:off x="1248" y="3071"/>
                <a:ext cx="190" cy="83"/>
              </a:xfrm>
              <a:prstGeom prst="ellipse">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46" name="Oval 598"/>
              <p:cNvSpPr>
                <a:spLocks noChangeArrowheads="1"/>
              </p:cNvSpPr>
              <p:nvPr/>
            </p:nvSpPr>
            <p:spPr bwMode="auto">
              <a:xfrm>
                <a:off x="1474" y="3179"/>
                <a:ext cx="190" cy="83"/>
              </a:xfrm>
              <a:prstGeom prst="ellipse">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nvGrpSpPr>
              <p:cNvPr id="796288" name="Group 640"/>
              <p:cNvGrpSpPr>
                <a:grpSpLocks/>
              </p:cNvGrpSpPr>
              <p:nvPr/>
            </p:nvGrpSpPr>
            <p:grpSpPr bwMode="auto">
              <a:xfrm>
                <a:off x="839" y="2306"/>
                <a:ext cx="359" cy="489"/>
                <a:chOff x="839" y="2306"/>
                <a:chExt cx="359" cy="489"/>
              </a:xfrm>
            </p:grpSpPr>
            <p:sp>
              <p:nvSpPr>
                <p:cNvPr id="796247" name="AutoShape 599"/>
                <p:cNvSpPr>
                  <a:spLocks noChangeArrowheads="1"/>
                </p:cNvSpPr>
                <p:nvPr/>
              </p:nvSpPr>
              <p:spPr bwMode="auto">
                <a:xfrm>
                  <a:off x="839" y="2669"/>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48" name="AutoShape 600"/>
                <p:cNvSpPr>
                  <a:spLocks noChangeArrowheads="1"/>
                </p:cNvSpPr>
                <p:nvPr/>
              </p:nvSpPr>
              <p:spPr bwMode="auto">
                <a:xfrm>
                  <a:off x="839" y="2568"/>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49" name="AutoShape 601"/>
                <p:cNvSpPr>
                  <a:spLocks noChangeArrowheads="1"/>
                </p:cNvSpPr>
                <p:nvPr/>
              </p:nvSpPr>
              <p:spPr bwMode="auto">
                <a:xfrm>
                  <a:off x="839" y="2478"/>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50" name="AutoShape 602"/>
                <p:cNvSpPr>
                  <a:spLocks noChangeArrowheads="1"/>
                </p:cNvSpPr>
                <p:nvPr/>
              </p:nvSpPr>
              <p:spPr bwMode="auto">
                <a:xfrm>
                  <a:off x="839" y="2387"/>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51" name="AutoShape 603"/>
                <p:cNvSpPr>
                  <a:spLocks noChangeArrowheads="1"/>
                </p:cNvSpPr>
                <p:nvPr/>
              </p:nvSpPr>
              <p:spPr bwMode="auto">
                <a:xfrm>
                  <a:off x="839" y="2306"/>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6283" name="Group 635"/>
              <p:cNvGrpSpPr>
                <a:grpSpLocks/>
              </p:cNvGrpSpPr>
              <p:nvPr/>
            </p:nvGrpSpPr>
            <p:grpSpPr bwMode="auto">
              <a:xfrm>
                <a:off x="1240" y="2292"/>
                <a:ext cx="359" cy="534"/>
                <a:chOff x="616" y="2442"/>
                <a:chExt cx="359" cy="534"/>
              </a:xfrm>
            </p:grpSpPr>
            <p:sp>
              <p:nvSpPr>
                <p:cNvPr id="796252" name="AutoShape 604"/>
                <p:cNvSpPr>
                  <a:spLocks noChangeArrowheads="1"/>
                </p:cNvSpPr>
                <p:nvPr/>
              </p:nvSpPr>
              <p:spPr bwMode="auto">
                <a:xfrm>
                  <a:off x="616" y="2850"/>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54" name="AutoShape 606"/>
                <p:cNvSpPr>
                  <a:spLocks noChangeArrowheads="1"/>
                </p:cNvSpPr>
                <p:nvPr/>
              </p:nvSpPr>
              <p:spPr bwMode="auto">
                <a:xfrm>
                  <a:off x="616" y="2750"/>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56" name="AutoShape 608"/>
                <p:cNvSpPr>
                  <a:spLocks noChangeArrowheads="1"/>
                </p:cNvSpPr>
                <p:nvPr/>
              </p:nvSpPr>
              <p:spPr bwMode="auto">
                <a:xfrm>
                  <a:off x="616" y="2649"/>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57" name="AutoShape 609"/>
                <p:cNvSpPr>
                  <a:spLocks noChangeArrowheads="1"/>
                </p:cNvSpPr>
                <p:nvPr/>
              </p:nvSpPr>
              <p:spPr bwMode="auto">
                <a:xfrm>
                  <a:off x="616" y="2543"/>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58" name="AutoShape 610"/>
                <p:cNvSpPr>
                  <a:spLocks noChangeArrowheads="1"/>
                </p:cNvSpPr>
                <p:nvPr/>
              </p:nvSpPr>
              <p:spPr bwMode="auto">
                <a:xfrm>
                  <a:off x="616" y="2442"/>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6286" name="Group 638"/>
              <p:cNvGrpSpPr>
                <a:grpSpLocks/>
              </p:cNvGrpSpPr>
              <p:nvPr/>
            </p:nvGrpSpPr>
            <p:grpSpPr bwMode="auto">
              <a:xfrm>
                <a:off x="881" y="2449"/>
                <a:ext cx="359" cy="489"/>
                <a:chOff x="975" y="2442"/>
                <a:chExt cx="359" cy="489"/>
              </a:xfrm>
            </p:grpSpPr>
            <p:sp>
              <p:nvSpPr>
                <p:cNvPr id="796261" name="AutoShape 613"/>
                <p:cNvSpPr>
                  <a:spLocks noChangeArrowheads="1"/>
                </p:cNvSpPr>
                <p:nvPr/>
              </p:nvSpPr>
              <p:spPr bwMode="auto">
                <a:xfrm>
                  <a:off x="975" y="2805"/>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62" name="AutoShape 614"/>
                <p:cNvSpPr>
                  <a:spLocks noChangeArrowheads="1"/>
                </p:cNvSpPr>
                <p:nvPr/>
              </p:nvSpPr>
              <p:spPr bwMode="auto">
                <a:xfrm>
                  <a:off x="975" y="2704"/>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63" name="AutoShape 615"/>
                <p:cNvSpPr>
                  <a:spLocks noChangeArrowheads="1"/>
                </p:cNvSpPr>
                <p:nvPr/>
              </p:nvSpPr>
              <p:spPr bwMode="auto">
                <a:xfrm>
                  <a:off x="975" y="2614"/>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64" name="AutoShape 616"/>
                <p:cNvSpPr>
                  <a:spLocks noChangeArrowheads="1"/>
                </p:cNvSpPr>
                <p:nvPr/>
              </p:nvSpPr>
              <p:spPr bwMode="auto">
                <a:xfrm>
                  <a:off x="975" y="2523"/>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65" name="AutoShape 617"/>
                <p:cNvSpPr>
                  <a:spLocks noChangeArrowheads="1"/>
                </p:cNvSpPr>
                <p:nvPr/>
              </p:nvSpPr>
              <p:spPr bwMode="auto">
                <a:xfrm>
                  <a:off x="975" y="2442"/>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6287" name="Group 639"/>
              <p:cNvGrpSpPr>
                <a:grpSpLocks/>
              </p:cNvGrpSpPr>
              <p:nvPr/>
            </p:nvGrpSpPr>
            <p:grpSpPr bwMode="auto">
              <a:xfrm>
                <a:off x="1305" y="2435"/>
                <a:ext cx="359" cy="534"/>
                <a:chOff x="839" y="3294"/>
                <a:chExt cx="359" cy="534"/>
              </a:xfrm>
            </p:grpSpPr>
            <p:sp>
              <p:nvSpPr>
                <p:cNvPr id="796266" name="AutoShape 618"/>
                <p:cNvSpPr>
                  <a:spLocks noChangeArrowheads="1"/>
                </p:cNvSpPr>
                <p:nvPr/>
              </p:nvSpPr>
              <p:spPr bwMode="auto">
                <a:xfrm>
                  <a:off x="839" y="3702"/>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67" name="AutoShape 619"/>
                <p:cNvSpPr>
                  <a:spLocks noChangeArrowheads="1"/>
                </p:cNvSpPr>
                <p:nvPr/>
              </p:nvSpPr>
              <p:spPr bwMode="auto">
                <a:xfrm>
                  <a:off x="839" y="3602"/>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68" name="AutoShape 620"/>
                <p:cNvSpPr>
                  <a:spLocks noChangeArrowheads="1"/>
                </p:cNvSpPr>
                <p:nvPr/>
              </p:nvSpPr>
              <p:spPr bwMode="auto">
                <a:xfrm>
                  <a:off x="839" y="3501"/>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69" name="AutoShape 621"/>
                <p:cNvSpPr>
                  <a:spLocks noChangeArrowheads="1"/>
                </p:cNvSpPr>
                <p:nvPr/>
              </p:nvSpPr>
              <p:spPr bwMode="auto">
                <a:xfrm>
                  <a:off x="839" y="3395"/>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70" name="AutoShape 622"/>
                <p:cNvSpPr>
                  <a:spLocks noChangeArrowheads="1"/>
                </p:cNvSpPr>
                <p:nvPr/>
              </p:nvSpPr>
              <p:spPr bwMode="auto">
                <a:xfrm>
                  <a:off x="839" y="3294"/>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6285" name="Group 637"/>
              <p:cNvGrpSpPr>
                <a:grpSpLocks/>
              </p:cNvGrpSpPr>
              <p:nvPr/>
            </p:nvGrpSpPr>
            <p:grpSpPr bwMode="auto">
              <a:xfrm>
                <a:off x="1504" y="2575"/>
                <a:ext cx="359" cy="534"/>
                <a:chOff x="1061" y="2402"/>
                <a:chExt cx="359" cy="534"/>
              </a:xfrm>
            </p:grpSpPr>
            <p:sp>
              <p:nvSpPr>
                <p:cNvPr id="796277" name="AutoShape 629"/>
                <p:cNvSpPr>
                  <a:spLocks noChangeArrowheads="1"/>
                </p:cNvSpPr>
                <p:nvPr/>
              </p:nvSpPr>
              <p:spPr bwMode="auto">
                <a:xfrm>
                  <a:off x="1061" y="2810"/>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78" name="AutoShape 630"/>
                <p:cNvSpPr>
                  <a:spLocks noChangeArrowheads="1"/>
                </p:cNvSpPr>
                <p:nvPr/>
              </p:nvSpPr>
              <p:spPr bwMode="auto">
                <a:xfrm>
                  <a:off x="1061" y="2710"/>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79" name="AutoShape 631"/>
                <p:cNvSpPr>
                  <a:spLocks noChangeArrowheads="1"/>
                </p:cNvSpPr>
                <p:nvPr/>
              </p:nvSpPr>
              <p:spPr bwMode="auto">
                <a:xfrm>
                  <a:off x="1061" y="2609"/>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80" name="AutoShape 632"/>
                <p:cNvSpPr>
                  <a:spLocks noChangeArrowheads="1"/>
                </p:cNvSpPr>
                <p:nvPr/>
              </p:nvSpPr>
              <p:spPr bwMode="auto">
                <a:xfrm>
                  <a:off x="1061" y="2503"/>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81" name="AutoShape 633"/>
                <p:cNvSpPr>
                  <a:spLocks noChangeArrowheads="1"/>
                </p:cNvSpPr>
                <p:nvPr/>
              </p:nvSpPr>
              <p:spPr bwMode="auto">
                <a:xfrm>
                  <a:off x="1061" y="2402"/>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6284" name="Group 636"/>
              <p:cNvGrpSpPr>
                <a:grpSpLocks/>
              </p:cNvGrpSpPr>
              <p:nvPr/>
            </p:nvGrpSpPr>
            <p:grpSpPr bwMode="auto">
              <a:xfrm>
                <a:off x="1104" y="2581"/>
                <a:ext cx="359" cy="489"/>
                <a:chOff x="1240" y="2487"/>
                <a:chExt cx="359" cy="489"/>
              </a:xfrm>
            </p:grpSpPr>
            <p:sp>
              <p:nvSpPr>
                <p:cNvPr id="796272" name="AutoShape 624"/>
                <p:cNvSpPr>
                  <a:spLocks noChangeArrowheads="1"/>
                </p:cNvSpPr>
                <p:nvPr/>
              </p:nvSpPr>
              <p:spPr bwMode="auto">
                <a:xfrm>
                  <a:off x="1240" y="2850"/>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73" name="AutoShape 625"/>
                <p:cNvSpPr>
                  <a:spLocks noChangeArrowheads="1"/>
                </p:cNvSpPr>
                <p:nvPr/>
              </p:nvSpPr>
              <p:spPr bwMode="auto">
                <a:xfrm>
                  <a:off x="1240" y="2749"/>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74" name="AutoShape 626"/>
                <p:cNvSpPr>
                  <a:spLocks noChangeArrowheads="1"/>
                </p:cNvSpPr>
                <p:nvPr/>
              </p:nvSpPr>
              <p:spPr bwMode="auto">
                <a:xfrm>
                  <a:off x="1240" y="2659"/>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75" name="AutoShape 627"/>
                <p:cNvSpPr>
                  <a:spLocks noChangeArrowheads="1"/>
                </p:cNvSpPr>
                <p:nvPr/>
              </p:nvSpPr>
              <p:spPr bwMode="auto">
                <a:xfrm>
                  <a:off x="1240" y="2568"/>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76" name="AutoShape 628"/>
                <p:cNvSpPr>
                  <a:spLocks noChangeArrowheads="1"/>
                </p:cNvSpPr>
                <p:nvPr/>
              </p:nvSpPr>
              <p:spPr bwMode="auto">
                <a:xfrm>
                  <a:off x="1240" y="2487"/>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grpSp>
          <p:nvGrpSpPr>
            <p:cNvPr id="796290" name="Group 642"/>
            <p:cNvGrpSpPr>
              <a:grpSpLocks/>
            </p:cNvGrpSpPr>
            <p:nvPr/>
          </p:nvGrpSpPr>
          <p:grpSpPr bwMode="auto">
            <a:xfrm>
              <a:off x="2105" y="2704"/>
              <a:ext cx="412" cy="478"/>
              <a:chOff x="839" y="2292"/>
              <a:chExt cx="1024" cy="970"/>
            </a:xfrm>
          </p:grpSpPr>
          <p:sp>
            <p:nvSpPr>
              <p:cNvPr id="796291" name="Oval 643"/>
              <p:cNvSpPr>
                <a:spLocks noChangeArrowheads="1"/>
              </p:cNvSpPr>
              <p:nvPr/>
            </p:nvSpPr>
            <p:spPr bwMode="auto">
              <a:xfrm>
                <a:off x="1314" y="3154"/>
                <a:ext cx="190" cy="83"/>
              </a:xfrm>
              <a:prstGeom prst="ellipse">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92" name="Oval 644"/>
              <p:cNvSpPr>
                <a:spLocks noChangeArrowheads="1"/>
              </p:cNvSpPr>
              <p:nvPr/>
            </p:nvSpPr>
            <p:spPr bwMode="auto">
              <a:xfrm>
                <a:off x="1504" y="3113"/>
                <a:ext cx="190" cy="83"/>
              </a:xfrm>
              <a:prstGeom prst="ellipse">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93" name="Oval 645"/>
              <p:cNvSpPr>
                <a:spLocks noChangeArrowheads="1"/>
              </p:cNvSpPr>
              <p:nvPr/>
            </p:nvSpPr>
            <p:spPr bwMode="auto">
              <a:xfrm>
                <a:off x="1248" y="3071"/>
                <a:ext cx="190" cy="83"/>
              </a:xfrm>
              <a:prstGeom prst="ellipse">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94" name="Oval 646"/>
              <p:cNvSpPr>
                <a:spLocks noChangeArrowheads="1"/>
              </p:cNvSpPr>
              <p:nvPr/>
            </p:nvSpPr>
            <p:spPr bwMode="auto">
              <a:xfrm>
                <a:off x="1474" y="3179"/>
                <a:ext cx="190" cy="83"/>
              </a:xfrm>
              <a:prstGeom prst="ellipse">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nvGrpSpPr>
              <p:cNvPr id="796295" name="Group 647"/>
              <p:cNvGrpSpPr>
                <a:grpSpLocks/>
              </p:cNvGrpSpPr>
              <p:nvPr/>
            </p:nvGrpSpPr>
            <p:grpSpPr bwMode="auto">
              <a:xfrm>
                <a:off x="839" y="2306"/>
                <a:ext cx="359" cy="489"/>
                <a:chOff x="839" y="2306"/>
                <a:chExt cx="359" cy="489"/>
              </a:xfrm>
            </p:grpSpPr>
            <p:sp>
              <p:nvSpPr>
                <p:cNvPr id="796296" name="AutoShape 648"/>
                <p:cNvSpPr>
                  <a:spLocks noChangeArrowheads="1"/>
                </p:cNvSpPr>
                <p:nvPr/>
              </p:nvSpPr>
              <p:spPr bwMode="auto">
                <a:xfrm>
                  <a:off x="839" y="2669"/>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97" name="AutoShape 649"/>
                <p:cNvSpPr>
                  <a:spLocks noChangeArrowheads="1"/>
                </p:cNvSpPr>
                <p:nvPr/>
              </p:nvSpPr>
              <p:spPr bwMode="auto">
                <a:xfrm>
                  <a:off x="839" y="2568"/>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98" name="AutoShape 650"/>
                <p:cNvSpPr>
                  <a:spLocks noChangeArrowheads="1"/>
                </p:cNvSpPr>
                <p:nvPr/>
              </p:nvSpPr>
              <p:spPr bwMode="auto">
                <a:xfrm>
                  <a:off x="839" y="2478"/>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99" name="AutoShape 651"/>
                <p:cNvSpPr>
                  <a:spLocks noChangeArrowheads="1"/>
                </p:cNvSpPr>
                <p:nvPr/>
              </p:nvSpPr>
              <p:spPr bwMode="auto">
                <a:xfrm>
                  <a:off x="839" y="2387"/>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00" name="AutoShape 652"/>
                <p:cNvSpPr>
                  <a:spLocks noChangeArrowheads="1"/>
                </p:cNvSpPr>
                <p:nvPr/>
              </p:nvSpPr>
              <p:spPr bwMode="auto">
                <a:xfrm>
                  <a:off x="839" y="2306"/>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6301" name="Group 653"/>
              <p:cNvGrpSpPr>
                <a:grpSpLocks/>
              </p:cNvGrpSpPr>
              <p:nvPr/>
            </p:nvGrpSpPr>
            <p:grpSpPr bwMode="auto">
              <a:xfrm>
                <a:off x="1240" y="2292"/>
                <a:ext cx="359" cy="534"/>
                <a:chOff x="616" y="2442"/>
                <a:chExt cx="359" cy="534"/>
              </a:xfrm>
            </p:grpSpPr>
            <p:sp>
              <p:nvSpPr>
                <p:cNvPr id="796302" name="AutoShape 654"/>
                <p:cNvSpPr>
                  <a:spLocks noChangeArrowheads="1"/>
                </p:cNvSpPr>
                <p:nvPr/>
              </p:nvSpPr>
              <p:spPr bwMode="auto">
                <a:xfrm>
                  <a:off x="616" y="2850"/>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03" name="AutoShape 655"/>
                <p:cNvSpPr>
                  <a:spLocks noChangeArrowheads="1"/>
                </p:cNvSpPr>
                <p:nvPr/>
              </p:nvSpPr>
              <p:spPr bwMode="auto">
                <a:xfrm>
                  <a:off x="616" y="2750"/>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04" name="AutoShape 656"/>
                <p:cNvSpPr>
                  <a:spLocks noChangeArrowheads="1"/>
                </p:cNvSpPr>
                <p:nvPr/>
              </p:nvSpPr>
              <p:spPr bwMode="auto">
                <a:xfrm>
                  <a:off x="616" y="2649"/>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05" name="AutoShape 657"/>
                <p:cNvSpPr>
                  <a:spLocks noChangeArrowheads="1"/>
                </p:cNvSpPr>
                <p:nvPr/>
              </p:nvSpPr>
              <p:spPr bwMode="auto">
                <a:xfrm>
                  <a:off x="616" y="2543"/>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06" name="AutoShape 658"/>
                <p:cNvSpPr>
                  <a:spLocks noChangeArrowheads="1"/>
                </p:cNvSpPr>
                <p:nvPr/>
              </p:nvSpPr>
              <p:spPr bwMode="auto">
                <a:xfrm>
                  <a:off x="616" y="2442"/>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6307" name="Group 659"/>
              <p:cNvGrpSpPr>
                <a:grpSpLocks/>
              </p:cNvGrpSpPr>
              <p:nvPr/>
            </p:nvGrpSpPr>
            <p:grpSpPr bwMode="auto">
              <a:xfrm>
                <a:off x="881" y="2449"/>
                <a:ext cx="359" cy="489"/>
                <a:chOff x="975" y="2442"/>
                <a:chExt cx="359" cy="489"/>
              </a:xfrm>
            </p:grpSpPr>
            <p:sp>
              <p:nvSpPr>
                <p:cNvPr id="796308" name="AutoShape 660"/>
                <p:cNvSpPr>
                  <a:spLocks noChangeArrowheads="1"/>
                </p:cNvSpPr>
                <p:nvPr/>
              </p:nvSpPr>
              <p:spPr bwMode="auto">
                <a:xfrm>
                  <a:off x="975" y="2805"/>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09" name="AutoShape 661"/>
                <p:cNvSpPr>
                  <a:spLocks noChangeArrowheads="1"/>
                </p:cNvSpPr>
                <p:nvPr/>
              </p:nvSpPr>
              <p:spPr bwMode="auto">
                <a:xfrm>
                  <a:off x="975" y="2704"/>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10" name="AutoShape 662"/>
                <p:cNvSpPr>
                  <a:spLocks noChangeArrowheads="1"/>
                </p:cNvSpPr>
                <p:nvPr/>
              </p:nvSpPr>
              <p:spPr bwMode="auto">
                <a:xfrm>
                  <a:off x="975" y="2614"/>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11" name="AutoShape 663"/>
                <p:cNvSpPr>
                  <a:spLocks noChangeArrowheads="1"/>
                </p:cNvSpPr>
                <p:nvPr/>
              </p:nvSpPr>
              <p:spPr bwMode="auto">
                <a:xfrm>
                  <a:off x="975" y="2523"/>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12" name="AutoShape 664"/>
                <p:cNvSpPr>
                  <a:spLocks noChangeArrowheads="1"/>
                </p:cNvSpPr>
                <p:nvPr/>
              </p:nvSpPr>
              <p:spPr bwMode="auto">
                <a:xfrm>
                  <a:off x="975" y="2442"/>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6313" name="Group 665"/>
              <p:cNvGrpSpPr>
                <a:grpSpLocks/>
              </p:cNvGrpSpPr>
              <p:nvPr/>
            </p:nvGrpSpPr>
            <p:grpSpPr bwMode="auto">
              <a:xfrm>
                <a:off x="1305" y="2435"/>
                <a:ext cx="359" cy="534"/>
                <a:chOff x="839" y="3294"/>
                <a:chExt cx="359" cy="534"/>
              </a:xfrm>
            </p:grpSpPr>
            <p:sp>
              <p:nvSpPr>
                <p:cNvPr id="796314" name="AutoShape 666"/>
                <p:cNvSpPr>
                  <a:spLocks noChangeArrowheads="1"/>
                </p:cNvSpPr>
                <p:nvPr/>
              </p:nvSpPr>
              <p:spPr bwMode="auto">
                <a:xfrm>
                  <a:off x="839" y="3702"/>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15" name="AutoShape 667"/>
                <p:cNvSpPr>
                  <a:spLocks noChangeArrowheads="1"/>
                </p:cNvSpPr>
                <p:nvPr/>
              </p:nvSpPr>
              <p:spPr bwMode="auto">
                <a:xfrm>
                  <a:off x="839" y="3602"/>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16" name="AutoShape 668"/>
                <p:cNvSpPr>
                  <a:spLocks noChangeArrowheads="1"/>
                </p:cNvSpPr>
                <p:nvPr/>
              </p:nvSpPr>
              <p:spPr bwMode="auto">
                <a:xfrm>
                  <a:off x="839" y="3501"/>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17" name="AutoShape 669"/>
                <p:cNvSpPr>
                  <a:spLocks noChangeArrowheads="1"/>
                </p:cNvSpPr>
                <p:nvPr/>
              </p:nvSpPr>
              <p:spPr bwMode="auto">
                <a:xfrm>
                  <a:off x="839" y="3395"/>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18" name="AutoShape 670"/>
                <p:cNvSpPr>
                  <a:spLocks noChangeArrowheads="1"/>
                </p:cNvSpPr>
                <p:nvPr/>
              </p:nvSpPr>
              <p:spPr bwMode="auto">
                <a:xfrm>
                  <a:off x="839" y="3294"/>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6319" name="Group 671"/>
              <p:cNvGrpSpPr>
                <a:grpSpLocks/>
              </p:cNvGrpSpPr>
              <p:nvPr/>
            </p:nvGrpSpPr>
            <p:grpSpPr bwMode="auto">
              <a:xfrm>
                <a:off x="1504" y="2575"/>
                <a:ext cx="359" cy="534"/>
                <a:chOff x="1061" y="2402"/>
                <a:chExt cx="359" cy="534"/>
              </a:xfrm>
            </p:grpSpPr>
            <p:sp>
              <p:nvSpPr>
                <p:cNvPr id="796320" name="AutoShape 672"/>
                <p:cNvSpPr>
                  <a:spLocks noChangeArrowheads="1"/>
                </p:cNvSpPr>
                <p:nvPr/>
              </p:nvSpPr>
              <p:spPr bwMode="auto">
                <a:xfrm>
                  <a:off x="1061" y="2810"/>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21" name="AutoShape 673"/>
                <p:cNvSpPr>
                  <a:spLocks noChangeArrowheads="1"/>
                </p:cNvSpPr>
                <p:nvPr/>
              </p:nvSpPr>
              <p:spPr bwMode="auto">
                <a:xfrm>
                  <a:off x="1061" y="2710"/>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22" name="AutoShape 674"/>
                <p:cNvSpPr>
                  <a:spLocks noChangeArrowheads="1"/>
                </p:cNvSpPr>
                <p:nvPr/>
              </p:nvSpPr>
              <p:spPr bwMode="auto">
                <a:xfrm>
                  <a:off x="1061" y="2609"/>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23" name="AutoShape 675"/>
                <p:cNvSpPr>
                  <a:spLocks noChangeArrowheads="1"/>
                </p:cNvSpPr>
                <p:nvPr/>
              </p:nvSpPr>
              <p:spPr bwMode="auto">
                <a:xfrm>
                  <a:off x="1061" y="2503"/>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24" name="AutoShape 676"/>
                <p:cNvSpPr>
                  <a:spLocks noChangeArrowheads="1"/>
                </p:cNvSpPr>
                <p:nvPr/>
              </p:nvSpPr>
              <p:spPr bwMode="auto">
                <a:xfrm>
                  <a:off x="1061" y="2402"/>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6325" name="Group 677"/>
              <p:cNvGrpSpPr>
                <a:grpSpLocks/>
              </p:cNvGrpSpPr>
              <p:nvPr/>
            </p:nvGrpSpPr>
            <p:grpSpPr bwMode="auto">
              <a:xfrm>
                <a:off x="1104" y="2581"/>
                <a:ext cx="359" cy="489"/>
                <a:chOff x="1240" y="2487"/>
                <a:chExt cx="359" cy="489"/>
              </a:xfrm>
            </p:grpSpPr>
            <p:sp>
              <p:nvSpPr>
                <p:cNvPr id="796326" name="AutoShape 678"/>
                <p:cNvSpPr>
                  <a:spLocks noChangeArrowheads="1"/>
                </p:cNvSpPr>
                <p:nvPr/>
              </p:nvSpPr>
              <p:spPr bwMode="auto">
                <a:xfrm>
                  <a:off x="1240" y="2850"/>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27" name="AutoShape 679"/>
                <p:cNvSpPr>
                  <a:spLocks noChangeArrowheads="1"/>
                </p:cNvSpPr>
                <p:nvPr/>
              </p:nvSpPr>
              <p:spPr bwMode="auto">
                <a:xfrm>
                  <a:off x="1240" y="2749"/>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28" name="AutoShape 680"/>
                <p:cNvSpPr>
                  <a:spLocks noChangeArrowheads="1"/>
                </p:cNvSpPr>
                <p:nvPr/>
              </p:nvSpPr>
              <p:spPr bwMode="auto">
                <a:xfrm>
                  <a:off x="1240" y="2659"/>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29" name="AutoShape 681"/>
                <p:cNvSpPr>
                  <a:spLocks noChangeArrowheads="1"/>
                </p:cNvSpPr>
                <p:nvPr/>
              </p:nvSpPr>
              <p:spPr bwMode="auto">
                <a:xfrm>
                  <a:off x="1240" y="2568"/>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30" name="AutoShape 682"/>
                <p:cNvSpPr>
                  <a:spLocks noChangeArrowheads="1"/>
                </p:cNvSpPr>
                <p:nvPr/>
              </p:nvSpPr>
              <p:spPr bwMode="auto">
                <a:xfrm>
                  <a:off x="1240" y="2487"/>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grpSp>
          <p:nvGrpSpPr>
            <p:cNvPr id="796331" name="Group 683"/>
            <p:cNvGrpSpPr>
              <a:grpSpLocks/>
            </p:cNvGrpSpPr>
            <p:nvPr/>
          </p:nvGrpSpPr>
          <p:grpSpPr bwMode="auto">
            <a:xfrm>
              <a:off x="2922" y="2251"/>
              <a:ext cx="412" cy="478"/>
              <a:chOff x="839" y="2292"/>
              <a:chExt cx="1024" cy="970"/>
            </a:xfrm>
          </p:grpSpPr>
          <p:sp>
            <p:nvSpPr>
              <p:cNvPr id="796332" name="Oval 684"/>
              <p:cNvSpPr>
                <a:spLocks noChangeArrowheads="1"/>
              </p:cNvSpPr>
              <p:nvPr/>
            </p:nvSpPr>
            <p:spPr bwMode="auto">
              <a:xfrm>
                <a:off x="1314" y="3154"/>
                <a:ext cx="190" cy="83"/>
              </a:xfrm>
              <a:prstGeom prst="ellipse">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33" name="Oval 685"/>
              <p:cNvSpPr>
                <a:spLocks noChangeArrowheads="1"/>
              </p:cNvSpPr>
              <p:nvPr/>
            </p:nvSpPr>
            <p:spPr bwMode="auto">
              <a:xfrm>
                <a:off x="1504" y="3113"/>
                <a:ext cx="190" cy="83"/>
              </a:xfrm>
              <a:prstGeom prst="ellipse">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34" name="Oval 686"/>
              <p:cNvSpPr>
                <a:spLocks noChangeArrowheads="1"/>
              </p:cNvSpPr>
              <p:nvPr/>
            </p:nvSpPr>
            <p:spPr bwMode="auto">
              <a:xfrm>
                <a:off x="1248" y="3071"/>
                <a:ext cx="190" cy="83"/>
              </a:xfrm>
              <a:prstGeom prst="ellipse">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35" name="Oval 687"/>
              <p:cNvSpPr>
                <a:spLocks noChangeArrowheads="1"/>
              </p:cNvSpPr>
              <p:nvPr/>
            </p:nvSpPr>
            <p:spPr bwMode="auto">
              <a:xfrm>
                <a:off x="1474" y="3179"/>
                <a:ext cx="190" cy="83"/>
              </a:xfrm>
              <a:prstGeom prst="ellipse">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nvGrpSpPr>
              <p:cNvPr id="796336" name="Group 688"/>
              <p:cNvGrpSpPr>
                <a:grpSpLocks/>
              </p:cNvGrpSpPr>
              <p:nvPr/>
            </p:nvGrpSpPr>
            <p:grpSpPr bwMode="auto">
              <a:xfrm>
                <a:off x="839" y="2306"/>
                <a:ext cx="359" cy="489"/>
                <a:chOff x="839" y="2306"/>
                <a:chExt cx="359" cy="489"/>
              </a:xfrm>
            </p:grpSpPr>
            <p:sp>
              <p:nvSpPr>
                <p:cNvPr id="796337" name="AutoShape 689"/>
                <p:cNvSpPr>
                  <a:spLocks noChangeArrowheads="1"/>
                </p:cNvSpPr>
                <p:nvPr/>
              </p:nvSpPr>
              <p:spPr bwMode="auto">
                <a:xfrm>
                  <a:off x="839" y="2669"/>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38" name="AutoShape 690"/>
                <p:cNvSpPr>
                  <a:spLocks noChangeArrowheads="1"/>
                </p:cNvSpPr>
                <p:nvPr/>
              </p:nvSpPr>
              <p:spPr bwMode="auto">
                <a:xfrm>
                  <a:off x="839" y="2568"/>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39" name="AutoShape 691"/>
                <p:cNvSpPr>
                  <a:spLocks noChangeArrowheads="1"/>
                </p:cNvSpPr>
                <p:nvPr/>
              </p:nvSpPr>
              <p:spPr bwMode="auto">
                <a:xfrm>
                  <a:off x="839" y="2478"/>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40" name="AutoShape 692"/>
                <p:cNvSpPr>
                  <a:spLocks noChangeArrowheads="1"/>
                </p:cNvSpPr>
                <p:nvPr/>
              </p:nvSpPr>
              <p:spPr bwMode="auto">
                <a:xfrm>
                  <a:off x="839" y="2387"/>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41" name="AutoShape 693"/>
                <p:cNvSpPr>
                  <a:spLocks noChangeArrowheads="1"/>
                </p:cNvSpPr>
                <p:nvPr/>
              </p:nvSpPr>
              <p:spPr bwMode="auto">
                <a:xfrm>
                  <a:off x="839" y="2306"/>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6342" name="Group 694"/>
              <p:cNvGrpSpPr>
                <a:grpSpLocks/>
              </p:cNvGrpSpPr>
              <p:nvPr/>
            </p:nvGrpSpPr>
            <p:grpSpPr bwMode="auto">
              <a:xfrm>
                <a:off x="1240" y="2292"/>
                <a:ext cx="359" cy="534"/>
                <a:chOff x="616" y="2442"/>
                <a:chExt cx="359" cy="534"/>
              </a:xfrm>
            </p:grpSpPr>
            <p:sp>
              <p:nvSpPr>
                <p:cNvPr id="796343" name="AutoShape 695"/>
                <p:cNvSpPr>
                  <a:spLocks noChangeArrowheads="1"/>
                </p:cNvSpPr>
                <p:nvPr/>
              </p:nvSpPr>
              <p:spPr bwMode="auto">
                <a:xfrm>
                  <a:off x="616" y="2850"/>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44" name="AutoShape 696"/>
                <p:cNvSpPr>
                  <a:spLocks noChangeArrowheads="1"/>
                </p:cNvSpPr>
                <p:nvPr/>
              </p:nvSpPr>
              <p:spPr bwMode="auto">
                <a:xfrm>
                  <a:off x="616" y="2750"/>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45" name="AutoShape 697"/>
                <p:cNvSpPr>
                  <a:spLocks noChangeArrowheads="1"/>
                </p:cNvSpPr>
                <p:nvPr/>
              </p:nvSpPr>
              <p:spPr bwMode="auto">
                <a:xfrm>
                  <a:off x="616" y="2649"/>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46" name="AutoShape 698"/>
                <p:cNvSpPr>
                  <a:spLocks noChangeArrowheads="1"/>
                </p:cNvSpPr>
                <p:nvPr/>
              </p:nvSpPr>
              <p:spPr bwMode="auto">
                <a:xfrm>
                  <a:off x="616" y="2543"/>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47" name="AutoShape 699"/>
                <p:cNvSpPr>
                  <a:spLocks noChangeArrowheads="1"/>
                </p:cNvSpPr>
                <p:nvPr/>
              </p:nvSpPr>
              <p:spPr bwMode="auto">
                <a:xfrm>
                  <a:off x="616" y="2442"/>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6348" name="Group 700"/>
              <p:cNvGrpSpPr>
                <a:grpSpLocks/>
              </p:cNvGrpSpPr>
              <p:nvPr/>
            </p:nvGrpSpPr>
            <p:grpSpPr bwMode="auto">
              <a:xfrm>
                <a:off x="881" y="2449"/>
                <a:ext cx="359" cy="489"/>
                <a:chOff x="975" y="2442"/>
                <a:chExt cx="359" cy="489"/>
              </a:xfrm>
            </p:grpSpPr>
            <p:sp>
              <p:nvSpPr>
                <p:cNvPr id="796349" name="AutoShape 701"/>
                <p:cNvSpPr>
                  <a:spLocks noChangeArrowheads="1"/>
                </p:cNvSpPr>
                <p:nvPr/>
              </p:nvSpPr>
              <p:spPr bwMode="auto">
                <a:xfrm>
                  <a:off x="975" y="2805"/>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50" name="AutoShape 702"/>
                <p:cNvSpPr>
                  <a:spLocks noChangeArrowheads="1"/>
                </p:cNvSpPr>
                <p:nvPr/>
              </p:nvSpPr>
              <p:spPr bwMode="auto">
                <a:xfrm>
                  <a:off x="975" y="2704"/>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51" name="AutoShape 703"/>
                <p:cNvSpPr>
                  <a:spLocks noChangeArrowheads="1"/>
                </p:cNvSpPr>
                <p:nvPr/>
              </p:nvSpPr>
              <p:spPr bwMode="auto">
                <a:xfrm>
                  <a:off x="975" y="2614"/>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52" name="AutoShape 704"/>
                <p:cNvSpPr>
                  <a:spLocks noChangeArrowheads="1"/>
                </p:cNvSpPr>
                <p:nvPr/>
              </p:nvSpPr>
              <p:spPr bwMode="auto">
                <a:xfrm>
                  <a:off x="975" y="2523"/>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53" name="AutoShape 705"/>
                <p:cNvSpPr>
                  <a:spLocks noChangeArrowheads="1"/>
                </p:cNvSpPr>
                <p:nvPr/>
              </p:nvSpPr>
              <p:spPr bwMode="auto">
                <a:xfrm>
                  <a:off x="975" y="2442"/>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6354" name="Group 706"/>
              <p:cNvGrpSpPr>
                <a:grpSpLocks/>
              </p:cNvGrpSpPr>
              <p:nvPr/>
            </p:nvGrpSpPr>
            <p:grpSpPr bwMode="auto">
              <a:xfrm>
                <a:off x="1305" y="2435"/>
                <a:ext cx="359" cy="534"/>
                <a:chOff x="839" y="3294"/>
                <a:chExt cx="359" cy="534"/>
              </a:xfrm>
            </p:grpSpPr>
            <p:sp>
              <p:nvSpPr>
                <p:cNvPr id="796355" name="AutoShape 707"/>
                <p:cNvSpPr>
                  <a:spLocks noChangeArrowheads="1"/>
                </p:cNvSpPr>
                <p:nvPr/>
              </p:nvSpPr>
              <p:spPr bwMode="auto">
                <a:xfrm>
                  <a:off x="839" y="3702"/>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56" name="AutoShape 708"/>
                <p:cNvSpPr>
                  <a:spLocks noChangeArrowheads="1"/>
                </p:cNvSpPr>
                <p:nvPr/>
              </p:nvSpPr>
              <p:spPr bwMode="auto">
                <a:xfrm>
                  <a:off x="839" y="3602"/>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57" name="AutoShape 709"/>
                <p:cNvSpPr>
                  <a:spLocks noChangeArrowheads="1"/>
                </p:cNvSpPr>
                <p:nvPr/>
              </p:nvSpPr>
              <p:spPr bwMode="auto">
                <a:xfrm>
                  <a:off x="839" y="3501"/>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58" name="AutoShape 710"/>
                <p:cNvSpPr>
                  <a:spLocks noChangeArrowheads="1"/>
                </p:cNvSpPr>
                <p:nvPr/>
              </p:nvSpPr>
              <p:spPr bwMode="auto">
                <a:xfrm>
                  <a:off x="839" y="3395"/>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59" name="AutoShape 711"/>
                <p:cNvSpPr>
                  <a:spLocks noChangeArrowheads="1"/>
                </p:cNvSpPr>
                <p:nvPr/>
              </p:nvSpPr>
              <p:spPr bwMode="auto">
                <a:xfrm>
                  <a:off x="839" y="3294"/>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6360" name="Group 712"/>
              <p:cNvGrpSpPr>
                <a:grpSpLocks/>
              </p:cNvGrpSpPr>
              <p:nvPr/>
            </p:nvGrpSpPr>
            <p:grpSpPr bwMode="auto">
              <a:xfrm>
                <a:off x="1504" y="2575"/>
                <a:ext cx="359" cy="534"/>
                <a:chOff x="1061" y="2402"/>
                <a:chExt cx="359" cy="534"/>
              </a:xfrm>
            </p:grpSpPr>
            <p:sp>
              <p:nvSpPr>
                <p:cNvPr id="796361" name="AutoShape 713"/>
                <p:cNvSpPr>
                  <a:spLocks noChangeArrowheads="1"/>
                </p:cNvSpPr>
                <p:nvPr/>
              </p:nvSpPr>
              <p:spPr bwMode="auto">
                <a:xfrm>
                  <a:off x="1061" y="2810"/>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62" name="AutoShape 714"/>
                <p:cNvSpPr>
                  <a:spLocks noChangeArrowheads="1"/>
                </p:cNvSpPr>
                <p:nvPr/>
              </p:nvSpPr>
              <p:spPr bwMode="auto">
                <a:xfrm>
                  <a:off x="1061" y="2710"/>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63" name="AutoShape 715"/>
                <p:cNvSpPr>
                  <a:spLocks noChangeArrowheads="1"/>
                </p:cNvSpPr>
                <p:nvPr/>
              </p:nvSpPr>
              <p:spPr bwMode="auto">
                <a:xfrm>
                  <a:off x="1061" y="2609"/>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64" name="AutoShape 716"/>
                <p:cNvSpPr>
                  <a:spLocks noChangeArrowheads="1"/>
                </p:cNvSpPr>
                <p:nvPr/>
              </p:nvSpPr>
              <p:spPr bwMode="auto">
                <a:xfrm>
                  <a:off x="1061" y="2503"/>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65" name="AutoShape 717"/>
                <p:cNvSpPr>
                  <a:spLocks noChangeArrowheads="1"/>
                </p:cNvSpPr>
                <p:nvPr/>
              </p:nvSpPr>
              <p:spPr bwMode="auto">
                <a:xfrm>
                  <a:off x="1061" y="2402"/>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6366" name="Group 718"/>
              <p:cNvGrpSpPr>
                <a:grpSpLocks/>
              </p:cNvGrpSpPr>
              <p:nvPr/>
            </p:nvGrpSpPr>
            <p:grpSpPr bwMode="auto">
              <a:xfrm>
                <a:off x="1104" y="2581"/>
                <a:ext cx="359" cy="489"/>
                <a:chOff x="1240" y="2487"/>
                <a:chExt cx="359" cy="489"/>
              </a:xfrm>
            </p:grpSpPr>
            <p:sp>
              <p:nvSpPr>
                <p:cNvPr id="796367" name="AutoShape 719"/>
                <p:cNvSpPr>
                  <a:spLocks noChangeArrowheads="1"/>
                </p:cNvSpPr>
                <p:nvPr/>
              </p:nvSpPr>
              <p:spPr bwMode="auto">
                <a:xfrm>
                  <a:off x="1240" y="2850"/>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68" name="AutoShape 720"/>
                <p:cNvSpPr>
                  <a:spLocks noChangeArrowheads="1"/>
                </p:cNvSpPr>
                <p:nvPr/>
              </p:nvSpPr>
              <p:spPr bwMode="auto">
                <a:xfrm>
                  <a:off x="1240" y="2749"/>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69" name="AutoShape 721"/>
                <p:cNvSpPr>
                  <a:spLocks noChangeArrowheads="1"/>
                </p:cNvSpPr>
                <p:nvPr/>
              </p:nvSpPr>
              <p:spPr bwMode="auto">
                <a:xfrm>
                  <a:off x="1240" y="2659"/>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70" name="AutoShape 722"/>
                <p:cNvSpPr>
                  <a:spLocks noChangeArrowheads="1"/>
                </p:cNvSpPr>
                <p:nvPr/>
              </p:nvSpPr>
              <p:spPr bwMode="auto">
                <a:xfrm>
                  <a:off x="1240" y="2568"/>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71" name="AutoShape 723"/>
                <p:cNvSpPr>
                  <a:spLocks noChangeArrowheads="1"/>
                </p:cNvSpPr>
                <p:nvPr/>
              </p:nvSpPr>
              <p:spPr bwMode="auto">
                <a:xfrm>
                  <a:off x="1240" y="2487"/>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grpSp>
          <p:nvGrpSpPr>
            <p:cNvPr id="796372" name="Group 724"/>
            <p:cNvGrpSpPr>
              <a:grpSpLocks/>
            </p:cNvGrpSpPr>
            <p:nvPr/>
          </p:nvGrpSpPr>
          <p:grpSpPr bwMode="auto">
            <a:xfrm>
              <a:off x="3783" y="2680"/>
              <a:ext cx="412" cy="478"/>
              <a:chOff x="839" y="2292"/>
              <a:chExt cx="1024" cy="970"/>
            </a:xfrm>
          </p:grpSpPr>
          <p:sp>
            <p:nvSpPr>
              <p:cNvPr id="796373" name="Oval 725"/>
              <p:cNvSpPr>
                <a:spLocks noChangeArrowheads="1"/>
              </p:cNvSpPr>
              <p:nvPr/>
            </p:nvSpPr>
            <p:spPr bwMode="auto">
              <a:xfrm>
                <a:off x="1314" y="3154"/>
                <a:ext cx="190" cy="83"/>
              </a:xfrm>
              <a:prstGeom prst="ellipse">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74" name="Oval 726"/>
              <p:cNvSpPr>
                <a:spLocks noChangeArrowheads="1"/>
              </p:cNvSpPr>
              <p:nvPr/>
            </p:nvSpPr>
            <p:spPr bwMode="auto">
              <a:xfrm>
                <a:off x="1504" y="3113"/>
                <a:ext cx="190" cy="83"/>
              </a:xfrm>
              <a:prstGeom prst="ellipse">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75" name="Oval 727"/>
              <p:cNvSpPr>
                <a:spLocks noChangeArrowheads="1"/>
              </p:cNvSpPr>
              <p:nvPr/>
            </p:nvSpPr>
            <p:spPr bwMode="auto">
              <a:xfrm>
                <a:off x="1248" y="3071"/>
                <a:ext cx="190" cy="83"/>
              </a:xfrm>
              <a:prstGeom prst="ellipse">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76" name="Oval 728"/>
              <p:cNvSpPr>
                <a:spLocks noChangeArrowheads="1"/>
              </p:cNvSpPr>
              <p:nvPr/>
            </p:nvSpPr>
            <p:spPr bwMode="auto">
              <a:xfrm>
                <a:off x="1474" y="3179"/>
                <a:ext cx="190" cy="83"/>
              </a:xfrm>
              <a:prstGeom prst="ellipse">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nvGrpSpPr>
              <p:cNvPr id="796377" name="Group 729"/>
              <p:cNvGrpSpPr>
                <a:grpSpLocks/>
              </p:cNvGrpSpPr>
              <p:nvPr/>
            </p:nvGrpSpPr>
            <p:grpSpPr bwMode="auto">
              <a:xfrm>
                <a:off x="839" y="2306"/>
                <a:ext cx="359" cy="489"/>
                <a:chOff x="839" y="2306"/>
                <a:chExt cx="359" cy="489"/>
              </a:xfrm>
            </p:grpSpPr>
            <p:sp>
              <p:nvSpPr>
                <p:cNvPr id="796378" name="AutoShape 730"/>
                <p:cNvSpPr>
                  <a:spLocks noChangeArrowheads="1"/>
                </p:cNvSpPr>
                <p:nvPr/>
              </p:nvSpPr>
              <p:spPr bwMode="auto">
                <a:xfrm>
                  <a:off x="839" y="2669"/>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79" name="AutoShape 731"/>
                <p:cNvSpPr>
                  <a:spLocks noChangeArrowheads="1"/>
                </p:cNvSpPr>
                <p:nvPr/>
              </p:nvSpPr>
              <p:spPr bwMode="auto">
                <a:xfrm>
                  <a:off x="839" y="2568"/>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80" name="AutoShape 732"/>
                <p:cNvSpPr>
                  <a:spLocks noChangeArrowheads="1"/>
                </p:cNvSpPr>
                <p:nvPr/>
              </p:nvSpPr>
              <p:spPr bwMode="auto">
                <a:xfrm>
                  <a:off x="839" y="2478"/>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81" name="AutoShape 733"/>
                <p:cNvSpPr>
                  <a:spLocks noChangeArrowheads="1"/>
                </p:cNvSpPr>
                <p:nvPr/>
              </p:nvSpPr>
              <p:spPr bwMode="auto">
                <a:xfrm>
                  <a:off x="839" y="2387"/>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82" name="AutoShape 734"/>
                <p:cNvSpPr>
                  <a:spLocks noChangeArrowheads="1"/>
                </p:cNvSpPr>
                <p:nvPr/>
              </p:nvSpPr>
              <p:spPr bwMode="auto">
                <a:xfrm>
                  <a:off x="839" y="2306"/>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6383" name="Group 735"/>
              <p:cNvGrpSpPr>
                <a:grpSpLocks/>
              </p:cNvGrpSpPr>
              <p:nvPr/>
            </p:nvGrpSpPr>
            <p:grpSpPr bwMode="auto">
              <a:xfrm>
                <a:off x="1240" y="2292"/>
                <a:ext cx="359" cy="534"/>
                <a:chOff x="616" y="2442"/>
                <a:chExt cx="359" cy="534"/>
              </a:xfrm>
            </p:grpSpPr>
            <p:sp>
              <p:nvSpPr>
                <p:cNvPr id="796384" name="AutoShape 736"/>
                <p:cNvSpPr>
                  <a:spLocks noChangeArrowheads="1"/>
                </p:cNvSpPr>
                <p:nvPr/>
              </p:nvSpPr>
              <p:spPr bwMode="auto">
                <a:xfrm>
                  <a:off x="616" y="2850"/>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85" name="AutoShape 737"/>
                <p:cNvSpPr>
                  <a:spLocks noChangeArrowheads="1"/>
                </p:cNvSpPr>
                <p:nvPr/>
              </p:nvSpPr>
              <p:spPr bwMode="auto">
                <a:xfrm>
                  <a:off x="616" y="2750"/>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86" name="AutoShape 738"/>
                <p:cNvSpPr>
                  <a:spLocks noChangeArrowheads="1"/>
                </p:cNvSpPr>
                <p:nvPr/>
              </p:nvSpPr>
              <p:spPr bwMode="auto">
                <a:xfrm>
                  <a:off x="616" y="2649"/>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87" name="AutoShape 739"/>
                <p:cNvSpPr>
                  <a:spLocks noChangeArrowheads="1"/>
                </p:cNvSpPr>
                <p:nvPr/>
              </p:nvSpPr>
              <p:spPr bwMode="auto">
                <a:xfrm>
                  <a:off x="616" y="2543"/>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88" name="AutoShape 740"/>
                <p:cNvSpPr>
                  <a:spLocks noChangeArrowheads="1"/>
                </p:cNvSpPr>
                <p:nvPr/>
              </p:nvSpPr>
              <p:spPr bwMode="auto">
                <a:xfrm>
                  <a:off x="616" y="2442"/>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6389" name="Group 741"/>
              <p:cNvGrpSpPr>
                <a:grpSpLocks/>
              </p:cNvGrpSpPr>
              <p:nvPr/>
            </p:nvGrpSpPr>
            <p:grpSpPr bwMode="auto">
              <a:xfrm>
                <a:off x="881" y="2449"/>
                <a:ext cx="359" cy="489"/>
                <a:chOff x="975" y="2442"/>
                <a:chExt cx="359" cy="489"/>
              </a:xfrm>
            </p:grpSpPr>
            <p:sp>
              <p:nvSpPr>
                <p:cNvPr id="796390" name="AutoShape 742"/>
                <p:cNvSpPr>
                  <a:spLocks noChangeArrowheads="1"/>
                </p:cNvSpPr>
                <p:nvPr/>
              </p:nvSpPr>
              <p:spPr bwMode="auto">
                <a:xfrm>
                  <a:off x="975" y="2805"/>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91" name="AutoShape 743"/>
                <p:cNvSpPr>
                  <a:spLocks noChangeArrowheads="1"/>
                </p:cNvSpPr>
                <p:nvPr/>
              </p:nvSpPr>
              <p:spPr bwMode="auto">
                <a:xfrm>
                  <a:off x="975" y="2704"/>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92" name="AutoShape 744"/>
                <p:cNvSpPr>
                  <a:spLocks noChangeArrowheads="1"/>
                </p:cNvSpPr>
                <p:nvPr/>
              </p:nvSpPr>
              <p:spPr bwMode="auto">
                <a:xfrm>
                  <a:off x="975" y="2614"/>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93" name="AutoShape 745"/>
                <p:cNvSpPr>
                  <a:spLocks noChangeArrowheads="1"/>
                </p:cNvSpPr>
                <p:nvPr/>
              </p:nvSpPr>
              <p:spPr bwMode="auto">
                <a:xfrm>
                  <a:off x="975" y="2523"/>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94" name="AutoShape 746"/>
                <p:cNvSpPr>
                  <a:spLocks noChangeArrowheads="1"/>
                </p:cNvSpPr>
                <p:nvPr/>
              </p:nvSpPr>
              <p:spPr bwMode="auto">
                <a:xfrm>
                  <a:off x="975" y="2442"/>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6395" name="Group 747"/>
              <p:cNvGrpSpPr>
                <a:grpSpLocks/>
              </p:cNvGrpSpPr>
              <p:nvPr/>
            </p:nvGrpSpPr>
            <p:grpSpPr bwMode="auto">
              <a:xfrm>
                <a:off x="1305" y="2435"/>
                <a:ext cx="359" cy="534"/>
                <a:chOff x="839" y="3294"/>
                <a:chExt cx="359" cy="534"/>
              </a:xfrm>
            </p:grpSpPr>
            <p:sp>
              <p:nvSpPr>
                <p:cNvPr id="796396" name="AutoShape 748"/>
                <p:cNvSpPr>
                  <a:spLocks noChangeArrowheads="1"/>
                </p:cNvSpPr>
                <p:nvPr/>
              </p:nvSpPr>
              <p:spPr bwMode="auto">
                <a:xfrm>
                  <a:off x="839" y="3702"/>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97" name="AutoShape 749"/>
                <p:cNvSpPr>
                  <a:spLocks noChangeArrowheads="1"/>
                </p:cNvSpPr>
                <p:nvPr/>
              </p:nvSpPr>
              <p:spPr bwMode="auto">
                <a:xfrm>
                  <a:off x="839" y="3602"/>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98" name="AutoShape 750"/>
                <p:cNvSpPr>
                  <a:spLocks noChangeArrowheads="1"/>
                </p:cNvSpPr>
                <p:nvPr/>
              </p:nvSpPr>
              <p:spPr bwMode="auto">
                <a:xfrm>
                  <a:off x="839" y="3501"/>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399" name="AutoShape 751"/>
                <p:cNvSpPr>
                  <a:spLocks noChangeArrowheads="1"/>
                </p:cNvSpPr>
                <p:nvPr/>
              </p:nvSpPr>
              <p:spPr bwMode="auto">
                <a:xfrm>
                  <a:off x="839" y="3395"/>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400" name="AutoShape 752"/>
                <p:cNvSpPr>
                  <a:spLocks noChangeArrowheads="1"/>
                </p:cNvSpPr>
                <p:nvPr/>
              </p:nvSpPr>
              <p:spPr bwMode="auto">
                <a:xfrm>
                  <a:off x="839" y="3294"/>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6401" name="Group 753"/>
              <p:cNvGrpSpPr>
                <a:grpSpLocks/>
              </p:cNvGrpSpPr>
              <p:nvPr/>
            </p:nvGrpSpPr>
            <p:grpSpPr bwMode="auto">
              <a:xfrm>
                <a:off x="1504" y="2575"/>
                <a:ext cx="359" cy="534"/>
                <a:chOff x="1061" y="2402"/>
                <a:chExt cx="359" cy="534"/>
              </a:xfrm>
            </p:grpSpPr>
            <p:sp>
              <p:nvSpPr>
                <p:cNvPr id="796402" name="AutoShape 754"/>
                <p:cNvSpPr>
                  <a:spLocks noChangeArrowheads="1"/>
                </p:cNvSpPr>
                <p:nvPr/>
              </p:nvSpPr>
              <p:spPr bwMode="auto">
                <a:xfrm>
                  <a:off x="1061" y="2810"/>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403" name="AutoShape 755"/>
                <p:cNvSpPr>
                  <a:spLocks noChangeArrowheads="1"/>
                </p:cNvSpPr>
                <p:nvPr/>
              </p:nvSpPr>
              <p:spPr bwMode="auto">
                <a:xfrm>
                  <a:off x="1061" y="2710"/>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404" name="AutoShape 756"/>
                <p:cNvSpPr>
                  <a:spLocks noChangeArrowheads="1"/>
                </p:cNvSpPr>
                <p:nvPr/>
              </p:nvSpPr>
              <p:spPr bwMode="auto">
                <a:xfrm>
                  <a:off x="1061" y="2609"/>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405" name="AutoShape 757"/>
                <p:cNvSpPr>
                  <a:spLocks noChangeArrowheads="1"/>
                </p:cNvSpPr>
                <p:nvPr/>
              </p:nvSpPr>
              <p:spPr bwMode="auto">
                <a:xfrm>
                  <a:off x="1061" y="2503"/>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406" name="AutoShape 758"/>
                <p:cNvSpPr>
                  <a:spLocks noChangeArrowheads="1"/>
                </p:cNvSpPr>
                <p:nvPr/>
              </p:nvSpPr>
              <p:spPr bwMode="auto">
                <a:xfrm>
                  <a:off x="1061" y="2402"/>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6407" name="Group 759"/>
              <p:cNvGrpSpPr>
                <a:grpSpLocks/>
              </p:cNvGrpSpPr>
              <p:nvPr/>
            </p:nvGrpSpPr>
            <p:grpSpPr bwMode="auto">
              <a:xfrm>
                <a:off x="1104" y="2581"/>
                <a:ext cx="359" cy="489"/>
                <a:chOff x="1240" y="2487"/>
                <a:chExt cx="359" cy="489"/>
              </a:xfrm>
            </p:grpSpPr>
            <p:sp>
              <p:nvSpPr>
                <p:cNvPr id="796408" name="AutoShape 760"/>
                <p:cNvSpPr>
                  <a:spLocks noChangeArrowheads="1"/>
                </p:cNvSpPr>
                <p:nvPr/>
              </p:nvSpPr>
              <p:spPr bwMode="auto">
                <a:xfrm>
                  <a:off x="1240" y="2850"/>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409" name="AutoShape 761"/>
                <p:cNvSpPr>
                  <a:spLocks noChangeArrowheads="1"/>
                </p:cNvSpPr>
                <p:nvPr/>
              </p:nvSpPr>
              <p:spPr bwMode="auto">
                <a:xfrm>
                  <a:off x="1240" y="2749"/>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410" name="AutoShape 762"/>
                <p:cNvSpPr>
                  <a:spLocks noChangeArrowheads="1"/>
                </p:cNvSpPr>
                <p:nvPr/>
              </p:nvSpPr>
              <p:spPr bwMode="auto">
                <a:xfrm>
                  <a:off x="1240" y="2659"/>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411" name="AutoShape 763"/>
                <p:cNvSpPr>
                  <a:spLocks noChangeArrowheads="1"/>
                </p:cNvSpPr>
                <p:nvPr/>
              </p:nvSpPr>
              <p:spPr bwMode="auto">
                <a:xfrm>
                  <a:off x="1240" y="2568"/>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412" name="AutoShape 764"/>
                <p:cNvSpPr>
                  <a:spLocks noChangeArrowheads="1"/>
                </p:cNvSpPr>
                <p:nvPr/>
              </p:nvSpPr>
              <p:spPr bwMode="auto">
                <a:xfrm>
                  <a:off x="1240" y="2487"/>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grpSp>
          <p:nvGrpSpPr>
            <p:cNvPr id="796413" name="Group 765"/>
            <p:cNvGrpSpPr>
              <a:grpSpLocks/>
            </p:cNvGrpSpPr>
            <p:nvPr/>
          </p:nvGrpSpPr>
          <p:grpSpPr bwMode="auto">
            <a:xfrm>
              <a:off x="4418" y="2251"/>
              <a:ext cx="412" cy="478"/>
              <a:chOff x="839" y="2292"/>
              <a:chExt cx="1024" cy="970"/>
            </a:xfrm>
          </p:grpSpPr>
          <p:sp>
            <p:nvSpPr>
              <p:cNvPr id="796414" name="Oval 766"/>
              <p:cNvSpPr>
                <a:spLocks noChangeArrowheads="1"/>
              </p:cNvSpPr>
              <p:nvPr/>
            </p:nvSpPr>
            <p:spPr bwMode="auto">
              <a:xfrm>
                <a:off x="1314" y="3154"/>
                <a:ext cx="190" cy="83"/>
              </a:xfrm>
              <a:prstGeom prst="ellipse">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415" name="Oval 767"/>
              <p:cNvSpPr>
                <a:spLocks noChangeArrowheads="1"/>
              </p:cNvSpPr>
              <p:nvPr/>
            </p:nvSpPr>
            <p:spPr bwMode="auto">
              <a:xfrm>
                <a:off x="1504" y="3113"/>
                <a:ext cx="190" cy="83"/>
              </a:xfrm>
              <a:prstGeom prst="ellipse">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416" name="Oval 768"/>
              <p:cNvSpPr>
                <a:spLocks noChangeArrowheads="1"/>
              </p:cNvSpPr>
              <p:nvPr/>
            </p:nvSpPr>
            <p:spPr bwMode="auto">
              <a:xfrm>
                <a:off x="1248" y="3071"/>
                <a:ext cx="190" cy="83"/>
              </a:xfrm>
              <a:prstGeom prst="ellipse">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417" name="Oval 769"/>
              <p:cNvSpPr>
                <a:spLocks noChangeArrowheads="1"/>
              </p:cNvSpPr>
              <p:nvPr/>
            </p:nvSpPr>
            <p:spPr bwMode="auto">
              <a:xfrm>
                <a:off x="1474" y="3179"/>
                <a:ext cx="190" cy="83"/>
              </a:xfrm>
              <a:prstGeom prst="ellipse">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nvGrpSpPr>
              <p:cNvPr id="796418" name="Group 770"/>
              <p:cNvGrpSpPr>
                <a:grpSpLocks/>
              </p:cNvGrpSpPr>
              <p:nvPr/>
            </p:nvGrpSpPr>
            <p:grpSpPr bwMode="auto">
              <a:xfrm>
                <a:off x="839" y="2306"/>
                <a:ext cx="359" cy="489"/>
                <a:chOff x="839" y="2306"/>
                <a:chExt cx="359" cy="489"/>
              </a:xfrm>
            </p:grpSpPr>
            <p:sp>
              <p:nvSpPr>
                <p:cNvPr id="796419" name="AutoShape 771"/>
                <p:cNvSpPr>
                  <a:spLocks noChangeArrowheads="1"/>
                </p:cNvSpPr>
                <p:nvPr/>
              </p:nvSpPr>
              <p:spPr bwMode="auto">
                <a:xfrm>
                  <a:off x="839" y="2669"/>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420" name="AutoShape 772"/>
                <p:cNvSpPr>
                  <a:spLocks noChangeArrowheads="1"/>
                </p:cNvSpPr>
                <p:nvPr/>
              </p:nvSpPr>
              <p:spPr bwMode="auto">
                <a:xfrm>
                  <a:off x="839" y="2568"/>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421" name="AutoShape 773"/>
                <p:cNvSpPr>
                  <a:spLocks noChangeArrowheads="1"/>
                </p:cNvSpPr>
                <p:nvPr/>
              </p:nvSpPr>
              <p:spPr bwMode="auto">
                <a:xfrm>
                  <a:off x="839" y="2478"/>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422" name="AutoShape 774"/>
                <p:cNvSpPr>
                  <a:spLocks noChangeArrowheads="1"/>
                </p:cNvSpPr>
                <p:nvPr/>
              </p:nvSpPr>
              <p:spPr bwMode="auto">
                <a:xfrm>
                  <a:off x="839" y="2387"/>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423" name="AutoShape 775"/>
                <p:cNvSpPr>
                  <a:spLocks noChangeArrowheads="1"/>
                </p:cNvSpPr>
                <p:nvPr/>
              </p:nvSpPr>
              <p:spPr bwMode="auto">
                <a:xfrm>
                  <a:off x="839" y="2306"/>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6424" name="Group 776"/>
              <p:cNvGrpSpPr>
                <a:grpSpLocks/>
              </p:cNvGrpSpPr>
              <p:nvPr/>
            </p:nvGrpSpPr>
            <p:grpSpPr bwMode="auto">
              <a:xfrm>
                <a:off x="1240" y="2292"/>
                <a:ext cx="359" cy="534"/>
                <a:chOff x="616" y="2442"/>
                <a:chExt cx="359" cy="534"/>
              </a:xfrm>
            </p:grpSpPr>
            <p:sp>
              <p:nvSpPr>
                <p:cNvPr id="796425" name="AutoShape 777"/>
                <p:cNvSpPr>
                  <a:spLocks noChangeArrowheads="1"/>
                </p:cNvSpPr>
                <p:nvPr/>
              </p:nvSpPr>
              <p:spPr bwMode="auto">
                <a:xfrm>
                  <a:off x="616" y="2850"/>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426" name="AutoShape 778"/>
                <p:cNvSpPr>
                  <a:spLocks noChangeArrowheads="1"/>
                </p:cNvSpPr>
                <p:nvPr/>
              </p:nvSpPr>
              <p:spPr bwMode="auto">
                <a:xfrm>
                  <a:off x="616" y="2750"/>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427" name="AutoShape 779"/>
                <p:cNvSpPr>
                  <a:spLocks noChangeArrowheads="1"/>
                </p:cNvSpPr>
                <p:nvPr/>
              </p:nvSpPr>
              <p:spPr bwMode="auto">
                <a:xfrm>
                  <a:off x="616" y="2649"/>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428" name="AutoShape 780"/>
                <p:cNvSpPr>
                  <a:spLocks noChangeArrowheads="1"/>
                </p:cNvSpPr>
                <p:nvPr/>
              </p:nvSpPr>
              <p:spPr bwMode="auto">
                <a:xfrm>
                  <a:off x="616" y="2543"/>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429" name="AutoShape 781"/>
                <p:cNvSpPr>
                  <a:spLocks noChangeArrowheads="1"/>
                </p:cNvSpPr>
                <p:nvPr/>
              </p:nvSpPr>
              <p:spPr bwMode="auto">
                <a:xfrm>
                  <a:off x="616" y="2442"/>
                  <a:ext cx="359" cy="126"/>
                </a:xfrm>
                <a:prstGeom prst="can">
                  <a:avLst>
                    <a:gd name="adj" fmla="val 25000"/>
                  </a:avLst>
                </a:prstGeom>
                <a:solidFill>
                  <a:schemeClr val="accent1"/>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6430" name="Group 782"/>
              <p:cNvGrpSpPr>
                <a:grpSpLocks/>
              </p:cNvGrpSpPr>
              <p:nvPr/>
            </p:nvGrpSpPr>
            <p:grpSpPr bwMode="auto">
              <a:xfrm>
                <a:off x="881" y="2449"/>
                <a:ext cx="359" cy="489"/>
                <a:chOff x="975" y="2442"/>
                <a:chExt cx="359" cy="489"/>
              </a:xfrm>
            </p:grpSpPr>
            <p:sp>
              <p:nvSpPr>
                <p:cNvPr id="796431" name="AutoShape 783"/>
                <p:cNvSpPr>
                  <a:spLocks noChangeArrowheads="1"/>
                </p:cNvSpPr>
                <p:nvPr/>
              </p:nvSpPr>
              <p:spPr bwMode="auto">
                <a:xfrm>
                  <a:off x="975" y="2805"/>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432" name="AutoShape 784"/>
                <p:cNvSpPr>
                  <a:spLocks noChangeArrowheads="1"/>
                </p:cNvSpPr>
                <p:nvPr/>
              </p:nvSpPr>
              <p:spPr bwMode="auto">
                <a:xfrm>
                  <a:off x="975" y="2704"/>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433" name="AutoShape 785"/>
                <p:cNvSpPr>
                  <a:spLocks noChangeArrowheads="1"/>
                </p:cNvSpPr>
                <p:nvPr/>
              </p:nvSpPr>
              <p:spPr bwMode="auto">
                <a:xfrm>
                  <a:off x="975" y="2614"/>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434" name="AutoShape 786"/>
                <p:cNvSpPr>
                  <a:spLocks noChangeArrowheads="1"/>
                </p:cNvSpPr>
                <p:nvPr/>
              </p:nvSpPr>
              <p:spPr bwMode="auto">
                <a:xfrm>
                  <a:off x="975" y="2523"/>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435" name="AutoShape 787"/>
                <p:cNvSpPr>
                  <a:spLocks noChangeArrowheads="1"/>
                </p:cNvSpPr>
                <p:nvPr/>
              </p:nvSpPr>
              <p:spPr bwMode="auto">
                <a:xfrm>
                  <a:off x="975" y="2442"/>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6436" name="Group 788"/>
              <p:cNvGrpSpPr>
                <a:grpSpLocks/>
              </p:cNvGrpSpPr>
              <p:nvPr/>
            </p:nvGrpSpPr>
            <p:grpSpPr bwMode="auto">
              <a:xfrm>
                <a:off x="1305" y="2435"/>
                <a:ext cx="359" cy="534"/>
                <a:chOff x="839" y="3294"/>
                <a:chExt cx="359" cy="534"/>
              </a:xfrm>
            </p:grpSpPr>
            <p:sp>
              <p:nvSpPr>
                <p:cNvPr id="796437" name="AutoShape 789"/>
                <p:cNvSpPr>
                  <a:spLocks noChangeArrowheads="1"/>
                </p:cNvSpPr>
                <p:nvPr/>
              </p:nvSpPr>
              <p:spPr bwMode="auto">
                <a:xfrm>
                  <a:off x="839" y="3702"/>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438" name="AutoShape 790"/>
                <p:cNvSpPr>
                  <a:spLocks noChangeArrowheads="1"/>
                </p:cNvSpPr>
                <p:nvPr/>
              </p:nvSpPr>
              <p:spPr bwMode="auto">
                <a:xfrm>
                  <a:off x="839" y="3602"/>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439" name="AutoShape 791"/>
                <p:cNvSpPr>
                  <a:spLocks noChangeArrowheads="1"/>
                </p:cNvSpPr>
                <p:nvPr/>
              </p:nvSpPr>
              <p:spPr bwMode="auto">
                <a:xfrm>
                  <a:off x="839" y="3501"/>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440" name="AutoShape 792"/>
                <p:cNvSpPr>
                  <a:spLocks noChangeArrowheads="1"/>
                </p:cNvSpPr>
                <p:nvPr/>
              </p:nvSpPr>
              <p:spPr bwMode="auto">
                <a:xfrm>
                  <a:off x="839" y="3395"/>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441" name="AutoShape 793"/>
                <p:cNvSpPr>
                  <a:spLocks noChangeArrowheads="1"/>
                </p:cNvSpPr>
                <p:nvPr/>
              </p:nvSpPr>
              <p:spPr bwMode="auto">
                <a:xfrm>
                  <a:off x="839" y="3294"/>
                  <a:ext cx="359" cy="126"/>
                </a:xfrm>
                <a:prstGeom prst="can">
                  <a:avLst>
                    <a:gd name="adj" fmla="val 25000"/>
                  </a:avLst>
                </a:prstGeom>
                <a:solidFill>
                  <a:srgbClr val="FF33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6442" name="Group 794"/>
              <p:cNvGrpSpPr>
                <a:grpSpLocks/>
              </p:cNvGrpSpPr>
              <p:nvPr/>
            </p:nvGrpSpPr>
            <p:grpSpPr bwMode="auto">
              <a:xfrm>
                <a:off x="1504" y="2575"/>
                <a:ext cx="359" cy="534"/>
                <a:chOff x="1061" y="2402"/>
                <a:chExt cx="359" cy="534"/>
              </a:xfrm>
            </p:grpSpPr>
            <p:sp>
              <p:nvSpPr>
                <p:cNvPr id="796443" name="AutoShape 795"/>
                <p:cNvSpPr>
                  <a:spLocks noChangeArrowheads="1"/>
                </p:cNvSpPr>
                <p:nvPr/>
              </p:nvSpPr>
              <p:spPr bwMode="auto">
                <a:xfrm>
                  <a:off x="1061" y="2810"/>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444" name="AutoShape 796"/>
                <p:cNvSpPr>
                  <a:spLocks noChangeArrowheads="1"/>
                </p:cNvSpPr>
                <p:nvPr/>
              </p:nvSpPr>
              <p:spPr bwMode="auto">
                <a:xfrm>
                  <a:off x="1061" y="2710"/>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445" name="AutoShape 797"/>
                <p:cNvSpPr>
                  <a:spLocks noChangeArrowheads="1"/>
                </p:cNvSpPr>
                <p:nvPr/>
              </p:nvSpPr>
              <p:spPr bwMode="auto">
                <a:xfrm>
                  <a:off x="1061" y="2609"/>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446" name="AutoShape 798"/>
                <p:cNvSpPr>
                  <a:spLocks noChangeArrowheads="1"/>
                </p:cNvSpPr>
                <p:nvPr/>
              </p:nvSpPr>
              <p:spPr bwMode="auto">
                <a:xfrm>
                  <a:off x="1061" y="2503"/>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447" name="AutoShape 799"/>
                <p:cNvSpPr>
                  <a:spLocks noChangeArrowheads="1"/>
                </p:cNvSpPr>
                <p:nvPr/>
              </p:nvSpPr>
              <p:spPr bwMode="auto">
                <a:xfrm>
                  <a:off x="1061" y="2402"/>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6448" name="Group 800"/>
              <p:cNvGrpSpPr>
                <a:grpSpLocks/>
              </p:cNvGrpSpPr>
              <p:nvPr/>
            </p:nvGrpSpPr>
            <p:grpSpPr bwMode="auto">
              <a:xfrm>
                <a:off x="1104" y="2581"/>
                <a:ext cx="359" cy="489"/>
                <a:chOff x="1240" y="2487"/>
                <a:chExt cx="359" cy="489"/>
              </a:xfrm>
            </p:grpSpPr>
            <p:sp>
              <p:nvSpPr>
                <p:cNvPr id="796449" name="AutoShape 801"/>
                <p:cNvSpPr>
                  <a:spLocks noChangeArrowheads="1"/>
                </p:cNvSpPr>
                <p:nvPr/>
              </p:nvSpPr>
              <p:spPr bwMode="auto">
                <a:xfrm>
                  <a:off x="1240" y="2850"/>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450" name="AutoShape 802"/>
                <p:cNvSpPr>
                  <a:spLocks noChangeArrowheads="1"/>
                </p:cNvSpPr>
                <p:nvPr/>
              </p:nvSpPr>
              <p:spPr bwMode="auto">
                <a:xfrm>
                  <a:off x="1240" y="2749"/>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451" name="AutoShape 803"/>
                <p:cNvSpPr>
                  <a:spLocks noChangeArrowheads="1"/>
                </p:cNvSpPr>
                <p:nvPr/>
              </p:nvSpPr>
              <p:spPr bwMode="auto">
                <a:xfrm>
                  <a:off x="1240" y="2659"/>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452" name="AutoShape 804"/>
                <p:cNvSpPr>
                  <a:spLocks noChangeArrowheads="1"/>
                </p:cNvSpPr>
                <p:nvPr/>
              </p:nvSpPr>
              <p:spPr bwMode="auto">
                <a:xfrm>
                  <a:off x="1240" y="2568"/>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453" name="AutoShape 805"/>
                <p:cNvSpPr>
                  <a:spLocks noChangeArrowheads="1"/>
                </p:cNvSpPr>
                <p:nvPr/>
              </p:nvSpPr>
              <p:spPr bwMode="auto">
                <a:xfrm>
                  <a:off x="1240" y="2487"/>
                  <a:ext cx="359" cy="126"/>
                </a:xfrm>
                <a:prstGeom prst="can">
                  <a:avLst>
                    <a:gd name="adj" fmla="val 25000"/>
                  </a:avLst>
                </a:prstGeom>
                <a:solidFill>
                  <a:srgbClr val="FFFF00"/>
                </a:solidFill>
                <a:ln w="3175">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grpSp>
      <p:grpSp>
        <p:nvGrpSpPr>
          <p:cNvPr id="796471" name="Group 823"/>
          <p:cNvGrpSpPr>
            <a:grpSpLocks/>
          </p:cNvGrpSpPr>
          <p:nvPr/>
        </p:nvGrpSpPr>
        <p:grpSpPr bwMode="auto">
          <a:xfrm>
            <a:off x="2330450" y="4303713"/>
            <a:ext cx="5537200" cy="1765300"/>
            <a:chOff x="1468" y="2711"/>
            <a:chExt cx="3488" cy="1112"/>
          </a:xfrm>
        </p:grpSpPr>
        <p:sp>
          <p:nvSpPr>
            <p:cNvPr id="796196" name="Line 548"/>
            <p:cNvSpPr>
              <a:spLocks noChangeShapeType="1"/>
            </p:cNvSpPr>
            <p:nvPr/>
          </p:nvSpPr>
          <p:spPr bwMode="auto">
            <a:xfrm flipH="1" flipV="1">
              <a:off x="3058" y="3604"/>
              <a:ext cx="1898"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201" name="Text Box 553"/>
            <p:cNvSpPr txBox="1">
              <a:spLocks noChangeArrowheads="1"/>
            </p:cNvSpPr>
            <p:nvPr/>
          </p:nvSpPr>
          <p:spPr bwMode="auto">
            <a:xfrm>
              <a:off x="3731" y="3363"/>
              <a:ext cx="835" cy="460"/>
            </a:xfrm>
            <a:prstGeom prst="rect">
              <a:avLst/>
            </a:prstGeom>
            <a:solidFill>
              <a:schemeClr val="bg1"/>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a:spAutoFit/>
            </a:bodyPr>
            <a:lstStyle/>
            <a:p>
              <a:r>
                <a:rPr lang="en-GB" altLang="en-US" sz="1400">
                  <a:solidFill>
                    <a:schemeClr val="accent2"/>
                  </a:solidFill>
                </a:rPr>
                <a:t>Other</a:t>
              </a:r>
              <a:br>
                <a:rPr lang="en-GB" altLang="en-US" sz="1400">
                  <a:solidFill>
                    <a:schemeClr val="accent2"/>
                  </a:solidFill>
                </a:rPr>
              </a:br>
              <a:r>
                <a:rPr lang="en-GB" altLang="en-US" sz="1400">
                  <a:solidFill>
                    <a:schemeClr val="accent2"/>
                  </a:solidFill>
                </a:rPr>
                <a:t>Layering</a:t>
              </a:r>
              <a:br>
                <a:rPr lang="en-GB" altLang="en-US" sz="1400">
                  <a:solidFill>
                    <a:schemeClr val="accent2"/>
                  </a:solidFill>
                </a:rPr>
              </a:br>
              <a:r>
                <a:rPr lang="en-GB" altLang="en-US" sz="1400">
                  <a:solidFill>
                    <a:schemeClr val="accent2"/>
                  </a:solidFill>
                </a:rPr>
                <a:t>Activity</a:t>
              </a:r>
              <a:endParaRPr lang="en-US" altLang="en-US" sz="1400">
                <a:solidFill>
                  <a:schemeClr val="accent2"/>
                </a:solidFill>
              </a:endParaRPr>
            </a:p>
          </p:txBody>
        </p:sp>
        <p:sp>
          <p:nvSpPr>
            <p:cNvPr id="796455" name="Line 807"/>
            <p:cNvSpPr>
              <a:spLocks noChangeShapeType="1"/>
            </p:cNvSpPr>
            <p:nvPr/>
          </p:nvSpPr>
          <p:spPr bwMode="auto">
            <a:xfrm flipH="1" flipV="1">
              <a:off x="1468" y="3286"/>
              <a:ext cx="3098"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456" name="Line 808"/>
            <p:cNvSpPr>
              <a:spLocks noChangeShapeType="1"/>
            </p:cNvSpPr>
            <p:nvPr/>
          </p:nvSpPr>
          <p:spPr bwMode="auto">
            <a:xfrm flipH="1">
              <a:off x="2233" y="3141"/>
              <a:ext cx="0" cy="167"/>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461" name="Line 813"/>
            <p:cNvSpPr>
              <a:spLocks noChangeShapeType="1"/>
            </p:cNvSpPr>
            <p:nvPr/>
          </p:nvSpPr>
          <p:spPr bwMode="auto">
            <a:xfrm flipH="1">
              <a:off x="3061" y="3292"/>
              <a:ext cx="3" cy="32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462" name="Line 814"/>
            <p:cNvSpPr>
              <a:spLocks noChangeShapeType="1"/>
            </p:cNvSpPr>
            <p:nvPr/>
          </p:nvSpPr>
          <p:spPr bwMode="auto">
            <a:xfrm>
              <a:off x="1474" y="2711"/>
              <a:ext cx="4" cy="583"/>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465" name="Line 817"/>
            <p:cNvSpPr>
              <a:spLocks noChangeShapeType="1"/>
            </p:cNvSpPr>
            <p:nvPr/>
          </p:nvSpPr>
          <p:spPr bwMode="auto">
            <a:xfrm>
              <a:off x="3061" y="2711"/>
              <a:ext cx="4" cy="583"/>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466" name="Line 818"/>
            <p:cNvSpPr>
              <a:spLocks noChangeShapeType="1"/>
            </p:cNvSpPr>
            <p:nvPr/>
          </p:nvSpPr>
          <p:spPr bwMode="auto">
            <a:xfrm>
              <a:off x="4554" y="2711"/>
              <a:ext cx="4" cy="583"/>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467" name="Line 819"/>
            <p:cNvSpPr>
              <a:spLocks noChangeShapeType="1"/>
            </p:cNvSpPr>
            <p:nvPr/>
          </p:nvSpPr>
          <p:spPr bwMode="auto">
            <a:xfrm flipH="1">
              <a:off x="3923" y="3113"/>
              <a:ext cx="0" cy="167"/>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796124"/>
                                        </p:tgtEl>
                                        <p:attrNameLst>
                                          <p:attrName>style.visibility</p:attrName>
                                        </p:attrNameLst>
                                      </p:cBhvr>
                                      <p:to>
                                        <p:strVal val="visible"/>
                                      </p:to>
                                    </p:set>
                                    <p:animEffect transition="in" filter="checkerboard(across)">
                                      <p:cBhvr>
                                        <p:cTn id="7" dur="1000"/>
                                        <p:tgtEl>
                                          <p:spTgt spid="796124"/>
                                        </p:tgtEl>
                                      </p:cBhvr>
                                    </p:animEffect>
                                  </p:childTnLst>
                                </p:cTn>
                              </p:par>
                            </p:childTnLst>
                          </p:cTn>
                        </p:par>
                        <p:par>
                          <p:cTn id="8" fill="hold" nodeType="afterGroup">
                            <p:stCondLst>
                              <p:cond delay="1000"/>
                            </p:stCondLst>
                            <p:childTnLst>
                              <p:par>
                                <p:cTn id="9" presetID="5" presetClass="entr" presetSubtype="10" fill="hold" nodeType="afterEffect">
                                  <p:stCondLst>
                                    <p:cond delay="0"/>
                                  </p:stCondLst>
                                  <p:childTnLst>
                                    <p:set>
                                      <p:cBhvr>
                                        <p:cTn id="10" dur="1" fill="hold">
                                          <p:stCondLst>
                                            <p:cond delay="0"/>
                                          </p:stCondLst>
                                        </p:cTn>
                                        <p:tgtEl>
                                          <p:spTgt spid="796474"/>
                                        </p:tgtEl>
                                        <p:attrNameLst>
                                          <p:attrName>style.visibility</p:attrName>
                                        </p:attrNameLst>
                                      </p:cBhvr>
                                      <p:to>
                                        <p:strVal val="visible"/>
                                      </p:to>
                                    </p:set>
                                    <p:animEffect transition="in" filter="checkerboard(across)">
                                      <p:cBhvr>
                                        <p:cTn id="11" dur="1000"/>
                                        <p:tgtEl>
                                          <p:spTgt spid="79647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fill="hold" nodeType="clickEffect">
                                  <p:stCondLst>
                                    <p:cond delay="0"/>
                                  </p:stCondLst>
                                  <p:childTnLst>
                                    <p:set>
                                      <p:cBhvr>
                                        <p:cTn id="15" dur="1" fill="hold">
                                          <p:stCondLst>
                                            <p:cond delay="0"/>
                                          </p:stCondLst>
                                        </p:cTn>
                                        <p:tgtEl>
                                          <p:spTgt spid="796470"/>
                                        </p:tgtEl>
                                        <p:attrNameLst>
                                          <p:attrName>style.visibility</p:attrName>
                                        </p:attrNameLst>
                                      </p:cBhvr>
                                      <p:to>
                                        <p:strVal val="visible"/>
                                      </p:to>
                                    </p:set>
                                    <p:anim calcmode="lin" valueType="num">
                                      <p:cBhvr additive="base">
                                        <p:cTn id="16" dur="1000" fill="hold"/>
                                        <p:tgtEl>
                                          <p:spTgt spid="796470"/>
                                        </p:tgtEl>
                                        <p:attrNameLst>
                                          <p:attrName>ppt_x</p:attrName>
                                        </p:attrNameLst>
                                      </p:cBhvr>
                                      <p:tavLst>
                                        <p:tav tm="0">
                                          <p:val>
                                            <p:strVal val="#ppt_x"/>
                                          </p:val>
                                        </p:tav>
                                        <p:tav tm="100000">
                                          <p:val>
                                            <p:strVal val="#ppt_x"/>
                                          </p:val>
                                        </p:tav>
                                      </p:tavLst>
                                    </p:anim>
                                    <p:anim calcmode="lin" valueType="num">
                                      <p:cBhvr additive="base">
                                        <p:cTn id="17" dur="1000" fill="hold"/>
                                        <p:tgtEl>
                                          <p:spTgt spid="796470"/>
                                        </p:tgtEl>
                                        <p:attrNameLst>
                                          <p:attrName>ppt_y</p:attrName>
                                        </p:attrNameLst>
                                      </p:cBhvr>
                                      <p:tavLst>
                                        <p:tav tm="0">
                                          <p:val>
                                            <p:strVal val="1+#ppt_h/2"/>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796471"/>
                                        </p:tgtEl>
                                        <p:attrNameLst>
                                          <p:attrName>style.visibility</p:attrName>
                                        </p:attrNameLst>
                                      </p:cBhvr>
                                      <p:to>
                                        <p:strVal val="visible"/>
                                      </p:to>
                                    </p:set>
                                    <p:animEffect transition="in" filter="checkerboard(across)">
                                      <p:cBhvr>
                                        <p:cTn id="22" dur="1000"/>
                                        <p:tgtEl>
                                          <p:spTgt spid="796471"/>
                                        </p:tgtEl>
                                      </p:cBhvr>
                                    </p:animEffect>
                                  </p:childTnLst>
                                </p:cTn>
                              </p:par>
                            </p:childTnLst>
                          </p:cTn>
                        </p:par>
                        <p:par>
                          <p:cTn id="23" fill="hold" nodeType="afterGroup">
                            <p:stCondLst>
                              <p:cond delay="1000"/>
                            </p:stCondLst>
                            <p:childTnLst>
                              <p:par>
                                <p:cTn id="24" presetID="5" presetClass="entr" presetSubtype="10" fill="hold" nodeType="afterEffect">
                                  <p:stCondLst>
                                    <p:cond delay="0"/>
                                  </p:stCondLst>
                                  <p:childTnLst>
                                    <p:set>
                                      <p:cBhvr>
                                        <p:cTn id="25" dur="1" fill="hold">
                                          <p:stCondLst>
                                            <p:cond delay="0"/>
                                          </p:stCondLst>
                                        </p:cTn>
                                        <p:tgtEl>
                                          <p:spTgt spid="796472"/>
                                        </p:tgtEl>
                                        <p:attrNameLst>
                                          <p:attrName>style.visibility</p:attrName>
                                        </p:attrNameLst>
                                      </p:cBhvr>
                                      <p:to>
                                        <p:strVal val="visible"/>
                                      </p:to>
                                    </p:set>
                                    <p:animEffect transition="in" filter="checkerboard(across)">
                                      <p:cBhvr>
                                        <p:cTn id="26" dur="1000"/>
                                        <p:tgtEl>
                                          <p:spTgt spid="7964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p>
            <a:fld id="{D0972B9A-A22A-43ED-98E0-3252AB488D04}" type="slidenum">
              <a:rPr lang="en-GB" altLang="en-US"/>
              <a:pPr/>
              <a:t>2</a:t>
            </a:fld>
            <a:endParaRPr lang="en-GB" altLang="en-US"/>
          </a:p>
        </p:txBody>
      </p:sp>
      <p:sp>
        <p:nvSpPr>
          <p:cNvPr id="786434" name="Rectangle 2"/>
          <p:cNvSpPr>
            <a:spLocks noGrp="1" noChangeArrowheads="1"/>
          </p:cNvSpPr>
          <p:nvPr>
            <p:ph type="title"/>
          </p:nvPr>
        </p:nvSpPr>
        <p:spPr/>
        <p:txBody>
          <a:bodyPr/>
          <a:lstStyle/>
          <a:p>
            <a:r>
              <a:rPr lang="en-GB" altLang="en-US"/>
              <a:t>Casinos (2)</a:t>
            </a:r>
            <a:endParaRPr lang="en-US" altLang="en-US"/>
          </a:p>
        </p:txBody>
      </p:sp>
      <p:sp>
        <p:nvSpPr>
          <p:cNvPr id="786435" name="Rectangle 3"/>
          <p:cNvSpPr>
            <a:spLocks noGrp="1" noChangeArrowheads="1"/>
          </p:cNvSpPr>
          <p:nvPr>
            <p:ph type="body" idx="1"/>
          </p:nvPr>
        </p:nvSpPr>
        <p:spPr>
          <a:xfrm>
            <a:off x="1182688" y="1196975"/>
            <a:ext cx="7637462" cy="5184775"/>
          </a:xfrm>
        </p:spPr>
        <p:txBody>
          <a:bodyPr/>
          <a:lstStyle/>
          <a:p>
            <a:pPr>
              <a:buFont typeface="Wingdings" panose="05000000000000000000" pitchFamily="2" charset="2"/>
              <a:buNone/>
            </a:pPr>
            <a:r>
              <a:rPr lang="en-GB" altLang="en-US" u="sng">
                <a:solidFill>
                  <a:srgbClr val="FF0000"/>
                </a:solidFill>
              </a:rPr>
              <a:t>Key facts</a:t>
            </a:r>
          </a:p>
          <a:p>
            <a:pPr lvl="1"/>
            <a:r>
              <a:rPr lang="en-GB" altLang="en-US" u="sng"/>
              <a:t>Use in money laundering</a:t>
            </a:r>
            <a:r>
              <a:rPr lang="en-GB" altLang="en-US"/>
              <a:t>:  primarily for placement purposes</a:t>
            </a:r>
            <a:endParaRPr lang="en-GB" altLang="en-US" u="sng"/>
          </a:p>
          <a:p>
            <a:pPr lvl="1"/>
            <a:r>
              <a:rPr lang="en-GB" altLang="en-US" u="sng"/>
              <a:t>Point of placement</a:t>
            </a:r>
            <a:r>
              <a:rPr lang="en-GB" altLang="en-US"/>
              <a:t>:  purchase of gambling chips, usually at physical casinos </a:t>
            </a:r>
          </a:p>
          <a:p>
            <a:pPr lvl="1"/>
            <a:r>
              <a:rPr lang="en-GB" altLang="en-US" u="sng"/>
              <a:t>Online gambling also vulnerable</a:t>
            </a:r>
            <a:r>
              <a:rPr lang="en-GB" altLang="en-US"/>
              <a:t>: online accounts as temporary repositories for funds</a:t>
            </a:r>
            <a:endParaRPr lang="en-GB" altLang="en-US" u="sng"/>
          </a:p>
          <a:p>
            <a:pPr>
              <a:buFont typeface="Wingdings" panose="05000000000000000000" pitchFamily="2" charset="2"/>
              <a:buNone/>
            </a:pPr>
            <a:r>
              <a:rPr lang="en-GB" altLang="en-US" u="sng">
                <a:solidFill>
                  <a:srgbClr val="FF0000"/>
                </a:solidFill>
              </a:rPr>
              <a:t>Money launderers’ perspective</a:t>
            </a:r>
          </a:p>
          <a:p>
            <a:pPr lvl="1"/>
            <a:r>
              <a:rPr lang="en-GB" altLang="en-US"/>
              <a:t>Cash environment in casinos – opportunity to introduce criminal cash without detection</a:t>
            </a:r>
          </a:p>
          <a:p>
            <a:pPr lvl="1"/>
            <a:r>
              <a:rPr lang="en-GB" altLang="en-US"/>
              <a:t>Large scale placement operations – extensive network of ‘smurfs’ all dealing in relatively small amounts</a:t>
            </a:r>
            <a:endParaRPr lang="en-US" altLang="en-US"/>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p>
            <a:fld id="{FB68695B-D7C6-4FB3-B3B5-172E8979ADCC}" type="slidenum">
              <a:rPr lang="en-GB" altLang="en-US"/>
              <a:pPr/>
              <a:t>3</a:t>
            </a:fld>
            <a:endParaRPr lang="en-GB" altLang="en-US"/>
          </a:p>
        </p:txBody>
      </p:sp>
      <p:sp>
        <p:nvSpPr>
          <p:cNvPr id="787458" name="Rectangle 2"/>
          <p:cNvSpPr>
            <a:spLocks noGrp="1" noChangeArrowheads="1"/>
          </p:cNvSpPr>
          <p:nvPr>
            <p:ph type="title"/>
          </p:nvPr>
        </p:nvSpPr>
        <p:spPr/>
        <p:txBody>
          <a:bodyPr/>
          <a:lstStyle/>
          <a:p>
            <a:r>
              <a:rPr lang="en-GB" altLang="en-US"/>
              <a:t>Casinos (3)</a:t>
            </a:r>
            <a:endParaRPr lang="en-US" altLang="en-US"/>
          </a:p>
        </p:txBody>
      </p:sp>
      <p:sp>
        <p:nvSpPr>
          <p:cNvPr id="787459" name="Rectangle 3"/>
          <p:cNvSpPr>
            <a:spLocks noGrp="1" noChangeArrowheads="1"/>
          </p:cNvSpPr>
          <p:nvPr>
            <p:ph type="body" idx="1"/>
          </p:nvPr>
        </p:nvSpPr>
        <p:spPr>
          <a:xfrm>
            <a:off x="1182688" y="1196975"/>
            <a:ext cx="7637462" cy="5327650"/>
          </a:xfrm>
        </p:spPr>
        <p:txBody>
          <a:bodyPr/>
          <a:lstStyle/>
          <a:p>
            <a:pPr>
              <a:buFont typeface="Wingdings" panose="05000000000000000000" pitchFamily="2" charset="2"/>
              <a:buNone/>
            </a:pPr>
            <a:r>
              <a:rPr lang="en-GB" altLang="en-US" u="sng">
                <a:solidFill>
                  <a:srgbClr val="FF0000"/>
                </a:solidFill>
              </a:rPr>
              <a:t>Possible ‘red flags’</a:t>
            </a:r>
          </a:p>
          <a:p>
            <a:pPr lvl="1"/>
            <a:r>
              <a:rPr lang="en-GB" altLang="en-US"/>
              <a:t>Gambling patron unable or unwilling to produce identification or relevant personal information</a:t>
            </a:r>
          </a:p>
          <a:p>
            <a:pPr lvl="1"/>
            <a:r>
              <a:rPr lang="en-GB" altLang="en-US"/>
              <a:t>Gambling patron purchasing chips in values that appear inconsistent with what is known about them/with their gambling habits</a:t>
            </a:r>
          </a:p>
          <a:p>
            <a:pPr lvl="1"/>
            <a:r>
              <a:rPr lang="en-GB" altLang="en-US"/>
              <a:t>Large quantities of chips cashed in with instructions to forward value to an unconnected third party</a:t>
            </a:r>
          </a:p>
          <a:p>
            <a:pPr lvl="1"/>
            <a:endParaRPr lang="en-GB" altLang="en-US"/>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762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12700" dir="54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GB" altLang="en-US" sz="20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762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12700" dir="54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GB" altLang="en-US" sz="20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Ocean</Template>
  <TotalTime>26513</TotalTime>
  <Words>630</Words>
  <Application>Microsoft Office PowerPoint</Application>
  <PresentationFormat>On-screen Show (4:3)</PresentationFormat>
  <Paragraphs>50</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Times New Roman</vt:lpstr>
      <vt:lpstr>Arial</vt:lpstr>
      <vt:lpstr>Wingdings</vt:lpstr>
      <vt:lpstr>Century Gothic</vt:lpstr>
      <vt:lpstr>Impact</vt:lpstr>
      <vt:lpstr>Default Design</vt:lpstr>
      <vt:lpstr>Casinos (1)</vt:lpstr>
      <vt:lpstr>Casinos (2)</vt:lpstr>
      <vt:lpstr>Casinos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Parkman</dc:creator>
  <cp:lastModifiedBy>Tim Parkman</cp:lastModifiedBy>
  <cp:revision>1033</cp:revision>
  <dcterms:modified xsi:type="dcterms:W3CDTF">2016-09-07T10:29:04Z</dcterms:modified>
</cp:coreProperties>
</file>