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379" r:id="rId2"/>
    <p:sldId id="376" r:id="rId3"/>
    <p:sldId id="377" r:id="rId4"/>
  </p:sldIdLst>
  <p:sldSz cx="9144000" cy="6858000" type="screen4x3"/>
  <p:notesSz cx="7315200" cy="9601200"/>
  <p:defaultTextStyle>
    <a:defPPr>
      <a:defRPr lang="en-GB"/>
    </a:defPPr>
    <a:lvl1pPr algn="ctr" rtl="0" fontAlgn="base">
      <a:spcBef>
        <a:spcPct val="50000"/>
      </a:spcBef>
      <a:spcAft>
        <a:spcPct val="0"/>
      </a:spcAft>
      <a:defRPr sz="2000" b="1" kern="1200">
        <a:solidFill>
          <a:schemeClr val="tx1"/>
        </a:solidFill>
        <a:latin typeface="Arial" panose="020B0604020202020204" pitchFamily="34" charset="0"/>
        <a:ea typeface="+mn-ea"/>
        <a:cs typeface="+mn-cs"/>
      </a:defRPr>
    </a:lvl1pPr>
    <a:lvl2pPr marL="457200" algn="ctr" rtl="0" fontAlgn="base">
      <a:spcBef>
        <a:spcPct val="50000"/>
      </a:spcBef>
      <a:spcAft>
        <a:spcPct val="0"/>
      </a:spcAft>
      <a:defRPr sz="2000" b="1" kern="1200">
        <a:solidFill>
          <a:schemeClr val="tx1"/>
        </a:solidFill>
        <a:latin typeface="Arial" panose="020B0604020202020204" pitchFamily="34" charset="0"/>
        <a:ea typeface="+mn-ea"/>
        <a:cs typeface="+mn-cs"/>
      </a:defRPr>
    </a:lvl2pPr>
    <a:lvl3pPr marL="914400" algn="ctr" rtl="0" fontAlgn="base">
      <a:spcBef>
        <a:spcPct val="50000"/>
      </a:spcBef>
      <a:spcAft>
        <a:spcPct val="0"/>
      </a:spcAft>
      <a:defRPr sz="2000" b="1" kern="1200">
        <a:solidFill>
          <a:schemeClr val="tx1"/>
        </a:solidFill>
        <a:latin typeface="Arial" panose="020B0604020202020204" pitchFamily="34" charset="0"/>
        <a:ea typeface="+mn-ea"/>
        <a:cs typeface="+mn-cs"/>
      </a:defRPr>
    </a:lvl3pPr>
    <a:lvl4pPr marL="1371600" algn="ctr" rtl="0" fontAlgn="base">
      <a:spcBef>
        <a:spcPct val="50000"/>
      </a:spcBef>
      <a:spcAft>
        <a:spcPct val="0"/>
      </a:spcAft>
      <a:defRPr sz="2000" b="1" kern="1200">
        <a:solidFill>
          <a:schemeClr val="tx1"/>
        </a:solidFill>
        <a:latin typeface="Arial" panose="020B0604020202020204" pitchFamily="34" charset="0"/>
        <a:ea typeface="+mn-ea"/>
        <a:cs typeface="+mn-cs"/>
      </a:defRPr>
    </a:lvl4pPr>
    <a:lvl5pPr marL="1828800" algn="ctr" rtl="0" fontAlgn="base">
      <a:spcBef>
        <a:spcPct val="50000"/>
      </a:spcBef>
      <a:spcAft>
        <a:spcPct val="0"/>
      </a:spcAft>
      <a:defRPr sz="2000" b="1" kern="1200">
        <a:solidFill>
          <a:schemeClr val="tx1"/>
        </a:solidFill>
        <a:latin typeface="Arial" panose="020B0604020202020204" pitchFamily="34" charset="0"/>
        <a:ea typeface="+mn-ea"/>
        <a:cs typeface="+mn-cs"/>
      </a:defRPr>
    </a:lvl5pPr>
    <a:lvl6pPr marL="2286000" algn="l" defTabSz="914400" rtl="0" eaLnBrk="1" latinLnBrk="0" hangingPunct="1">
      <a:defRPr sz="2000" b="1" kern="1200">
        <a:solidFill>
          <a:schemeClr val="tx1"/>
        </a:solidFill>
        <a:latin typeface="Arial" panose="020B0604020202020204" pitchFamily="34" charset="0"/>
        <a:ea typeface="+mn-ea"/>
        <a:cs typeface="+mn-cs"/>
      </a:defRPr>
    </a:lvl6pPr>
    <a:lvl7pPr marL="2743200" algn="l" defTabSz="914400" rtl="0" eaLnBrk="1" latinLnBrk="0" hangingPunct="1">
      <a:defRPr sz="2000" b="1" kern="1200">
        <a:solidFill>
          <a:schemeClr val="tx1"/>
        </a:solidFill>
        <a:latin typeface="Arial" panose="020B0604020202020204" pitchFamily="34" charset="0"/>
        <a:ea typeface="+mn-ea"/>
        <a:cs typeface="+mn-cs"/>
      </a:defRPr>
    </a:lvl7pPr>
    <a:lvl8pPr marL="3200400" algn="l" defTabSz="914400" rtl="0" eaLnBrk="1" latinLnBrk="0" hangingPunct="1">
      <a:defRPr sz="2000" b="1" kern="1200">
        <a:solidFill>
          <a:schemeClr val="tx1"/>
        </a:solidFill>
        <a:latin typeface="Arial" panose="020B0604020202020204" pitchFamily="34" charset="0"/>
        <a:ea typeface="+mn-ea"/>
        <a:cs typeface="+mn-cs"/>
      </a:defRPr>
    </a:lvl8pPr>
    <a:lvl9pPr marL="3657600" algn="l" defTabSz="914400" rtl="0" eaLnBrk="1" latinLnBrk="0" hangingPunct="1">
      <a:defRPr sz="2000"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FFE9"/>
    <a:srgbClr val="FFCC00"/>
    <a:srgbClr val="FF3300"/>
    <a:srgbClr val="E5FFF8"/>
    <a:srgbClr val="3399FF"/>
    <a:srgbClr val="FF978F"/>
    <a:srgbClr val="333399"/>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55404" autoAdjust="0"/>
  </p:normalViewPr>
  <p:slideViewPr>
    <p:cSldViewPr snapToGrid="0">
      <p:cViewPr varScale="1">
        <p:scale>
          <a:sx n="48" d="100"/>
          <a:sy n="48" d="100"/>
        </p:scale>
        <p:origin x="2486" y="4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404" y="-7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l" defTabSz="968375">
              <a:spcBef>
                <a:spcPct val="0"/>
              </a:spcBef>
              <a:defRPr sz="1300" b="0">
                <a:latin typeface="Times New Roman" panose="02020603050405020304" pitchFamily="18" charset="0"/>
              </a:defRPr>
            </a:lvl1pPr>
          </a:lstStyle>
          <a:p>
            <a:endParaRPr lang="en-GB" altLang="en-US"/>
          </a:p>
        </p:txBody>
      </p:sp>
      <p:sp>
        <p:nvSpPr>
          <p:cNvPr id="5123" name="Rectangle 3"/>
          <p:cNvSpPr>
            <a:spLocks noGrp="1" noChangeArrowheads="1"/>
          </p:cNvSpPr>
          <p:nvPr>
            <p:ph type="dt" sz="quarter"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r" defTabSz="968375">
              <a:spcBef>
                <a:spcPct val="0"/>
              </a:spcBef>
              <a:defRPr sz="1300" b="0">
                <a:latin typeface="Times New Roman" panose="02020603050405020304" pitchFamily="18" charset="0"/>
              </a:defRPr>
            </a:lvl1pPr>
          </a:lstStyle>
          <a:p>
            <a:endParaRPr lang="en-GB" altLang="en-US"/>
          </a:p>
        </p:txBody>
      </p:sp>
      <p:sp>
        <p:nvSpPr>
          <p:cNvPr id="5124" name="Rectangle 4"/>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l" defTabSz="968375">
              <a:spcBef>
                <a:spcPct val="0"/>
              </a:spcBef>
              <a:defRPr sz="1300" b="0">
                <a:latin typeface="Times New Roman" panose="02020603050405020304" pitchFamily="18" charset="0"/>
              </a:defRPr>
            </a:lvl1pPr>
          </a:lstStyle>
          <a:p>
            <a:endParaRPr lang="en-GB" altLang="en-US"/>
          </a:p>
        </p:txBody>
      </p:sp>
      <p:sp>
        <p:nvSpPr>
          <p:cNvPr id="5125" name="Rectangle 5"/>
          <p:cNvSpPr>
            <a:spLocks noGrp="1" noChangeArrowheads="1"/>
          </p:cNvSpPr>
          <p:nvPr>
            <p:ph type="sldNum" sz="quarter" idx="3"/>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r" defTabSz="968375">
              <a:spcBef>
                <a:spcPct val="0"/>
              </a:spcBef>
              <a:defRPr sz="1300" b="0">
                <a:latin typeface="Times New Roman" panose="02020603050405020304" pitchFamily="18" charset="0"/>
              </a:defRPr>
            </a:lvl1pPr>
          </a:lstStyle>
          <a:p>
            <a:fld id="{644DF2CC-671E-46D9-94A8-3959487339DB}"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8034" name="Rectangle 1026"/>
          <p:cNvSpPr>
            <a:spLocks noGrp="1" noChangeArrowheads="1"/>
          </p:cNvSpPr>
          <p:nvPr>
            <p:ph type="hdr" sz="quarter"/>
          </p:nvPr>
        </p:nvSpPr>
        <p:spPr bwMode="auto">
          <a:xfrm>
            <a:off x="0" y="0"/>
            <a:ext cx="31702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l" defTabSz="968375">
              <a:defRPr sz="1300"/>
            </a:lvl1pPr>
          </a:lstStyle>
          <a:p>
            <a:endParaRPr lang="en-GB" altLang="en-US"/>
          </a:p>
        </p:txBody>
      </p:sp>
      <p:sp>
        <p:nvSpPr>
          <p:cNvPr id="428035" name="Rectangle 1027"/>
          <p:cNvSpPr>
            <a:spLocks noGrp="1" noChangeArrowheads="1"/>
          </p:cNvSpPr>
          <p:nvPr>
            <p:ph type="dt" idx="1"/>
          </p:nvPr>
        </p:nvSpPr>
        <p:spPr bwMode="auto">
          <a:xfrm>
            <a:off x="4144963" y="0"/>
            <a:ext cx="3170237"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r" defTabSz="968375">
              <a:defRPr sz="1300"/>
            </a:lvl1pPr>
          </a:lstStyle>
          <a:p>
            <a:endParaRPr lang="en-GB" altLang="en-US"/>
          </a:p>
        </p:txBody>
      </p:sp>
      <p:sp>
        <p:nvSpPr>
          <p:cNvPr id="428036" name="Rectangle 1028"/>
          <p:cNvSpPr>
            <a:spLocks noChangeArrowheads="1" noTextEdit="1"/>
          </p:cNvSpPr>
          <p:nvPr>
            <p:ph type="sldImg" idx="2"/>
          </p:nvPr>
        </p:nvSpPr>
        <p:spPr bwMode="auto">
          <a:xfrm>
            <a:off x="1247775" y="722313"/>
            <a:ext cx="4821238" cy="36163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28037" name="Rectangle 1029"/>
          <p:cNvSpPr>
            <a:spLocks noGrp="1" noChangeArrowheads="1"/>
          </p:cNvSpPr>
          <p:nvPr>
            <p:ph type="body" sz="quarter" idx="3"/>
          </p:nvPr>
        </p:nvSpPr>
        <p:spPr bwMode="auto">
          <a:xfrm>
            <a:off x="974725" y="4578350"/>
            <a:ext cx="5365750" cy="4338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28038" name="Rectangle 1030"/>
          <p:cNvSpPr>
            <a:spLocks noGrp="1" noChangeArrowheads="1"/>
          </p:cNvSpPr>
          <p:nvPr>
            <p:ph type="ftr" sz="quarter" idx="4"/>
          </p:nvPr>
        </p:nvSpPr>
        <p:spPr bwMode="auto">
          <a:xfrm>
            <a:off x="0" y="91582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l" defTabSz="968375">
              <a:defRPr sz="1300"/>
            </a:lvl1pPr>
          </a:lstStyle>
          <a:p>
            <a:endParaRPr lang="en-GB" altLang="en-US"/>
          </a:p>
        </p:txBody>
      </p:sp>
      <p:sp>
        <p:nvSpPr>
          <p:cNvPr id="428039" name="Rectangle 1031"/>
          <p:cNvSpPr>
            <a:spLocks noGrp="1" noChangeArrowheads="1"/>
          </p:cNvSpPr>
          <p:nvPr>
            <p:ph type="sldNum" sz="quarter" idx="5"/>
          </p:nvPr>
        </p:nvSpPr>
        <p:spPr bwMode="auto">
          <a:xfrm>
            <a:off x="4144963" y="91582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r" defTabSz="968375">
              <a:defRPr sz="1300"/>
            </a:lvl1pPr>
          </a:lstStyle>
          <a:p>
            <a:fld id="{FDE8D3BF-6C82-4568-988A-B6113BA719CE}"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10BB3E5-44EB-43A7-A84E-840B4ED6CE8E}" type="slidenum">
              <a:rPr lang="en-GB" altLang="en-US"/>
              <a:pPr/>
              <a:t>1</a:t>
            </a:fld>
            <a:endParaRPr lang="en-GB" altLang="en-US"/>
          </a:p>
        </p:txBody>
      </p:sp>
      <p:sp>
        <p:nvSpPr>
          <p:cNvPr id="799746" name="Rectangle 2"/>
          <p:cNvSpPr>
            <a:spLocks noChangeArrowheads="1" noTextEdit="1"/>
          </p:cNvSpPr>
          <p:nvPr>
            <p:ph type="sldImg"/>
          </p:nvPr>
        </p:nvSpPr>
        <p:spPr>
          <a:ln/>
        </p:spPr>
      </p:sp>
      <p:sp>
        <p:nvSpPr>
          <p:cNvPr id="799747" name="Rectangle 3"/>
          <p:cNvSpPr>
            <a:spLocks noGrp="1" noChangeArrowheads="1"/>
          </p:cNvSpPr>
          <p:nvPr>
            <p:ph type="body" idx="1"/>
          </p:nvPr>
        </p:nvSpPr>
        <p:spPr/>
        <p:txBody>
          <a:bodyPr/>
          <a:lstStyle/>
          <a:p>
            <a:pPr marL="228600" indent="-228600"/>
            <a:r>
              <a:rPr lang="en-GB" altLang="en-US" sz="1000" u="sng" dirty="0">
                <a:latin typeface="Arial" panose="020B0604020202020204" pitchFamily="34" charset="0"/>
              </a:rPr>
              <a:t>Clandestine use of place of worship – example:</a:t>
            </a:r>
          </a:p>
          <a:p>
            <a:pPr marL="228600" indent="-228600" algn="just">
              <a:buFontTx/>
              <a:buAutoNum type="arabicPeriod"/>
            </a:pPr>
            <a:r>
              <a:rPr lang="en-GB" altLang="en-US" sz="1000" dirty="0">
                <a:latin typeface="Arial" panose="020B0604020202020204" pitchFamily="34" charset="0"/>
              </a:rPr>
              <a:t>The example is derived from a real case.  Builder A is the local owner of a local building company.  He is also a member of a religious extremist group.  He uses his company to purchase a property for renovation and sale.</a:t>
            </a:r>
          </a:p>
          <a:p>
            <a:pPr marL="228600" indent="-228600" algn="just">
              <a:buFontTx/>
              <a:buAutoNum type="arabicPeriod"/>
            </a:pPr>
            <a:r>
              <a:rPr lang="en-GB" altLang="en-US" sz="1000" dirty="0">
                <a:latin typeface="Arial" panose="020B0604020202020204" pitchFamily="34" charset="0"/>
              </a:rPr>
              <a:t>The property is renovated and converted into a place of worship, ownership of which is then transferred from Builder A to Consortium B who are overtly a consortium of wealthy local businessmen and covertly religious extremists with links to terrorism.</a:t>
            </a:r>
          </a:p>
          <a:p>
            <a:pPr marL="228600" indent="-228600" algn="just">
              <a:buFontTx/>
              <a:buAutoNum type="arabicPeriod"/>
            </a:pPr>
            <a:r>
              <a:rPr lang="en-GB" altLang="en-US" sz="1000" dirty="0">
                <a:latin typeface="Arial" panose="020B0604020202020204" pitchFamily="34" charset="0"/>
              </a:rPr>
              <a:t>The place of worship is opened for use.  On the one hand it operates legitimately as a place for the local community to pray and worship.  On the other hand it provides a convenient venue for local and visiting extremists to hold clandestine meetings.</a:t>
            </a:r>
          </a:p>
          <a:p>
            <a:pPr marL="228600" indent="-228600" algn="just">
              <a:buFontTx/>
              <a:buAutoNum type="arabicPeriod"/>
            </a:pPr>
            <a:r>
              <a:rPr lang="en-GB" altLang="en-US" sz="1000" dirty="0">
                <a:latin typeface="Arial" panose="020B0604020202020204" pitchFamily="34" charset="0"/>
              </a:rPr>
              <a:t>Extremist meetings are used as an opportunity to raise funds from sympathisers.  Legitimate donations from the local community are also collected in support of their house of worship.</a:t>
            </a:r>
          </a:p>
          <a:p>
            <a:pPr marL="228600" indent="-228600" algn="just">
              <a:buFontTx/>
              <a:buAutoNum type="arabicPeriod"/>
            </a:pPr>
            <a:r>
              <a:rPr lang="en-GB" altLang="en-US" sz="1000" dirty="0">
                <a:latin typeface="Arial" panose="020B0604020202020204" pitchFamily="34" charset="0"/>
              </a:rPr>
              <a:t>Donations from both sources are paid into a ‘charitable foundation’ that determines how and where the funds will be spent.</a:t>
            </a:r>
          </a:p>
          <a:p>
            <a:pPr marL="228600" indent="-228600" algn="just">
              <a:buFontTx/>
              <a:buAutoNum type="arabicPeriod"/>
            </a:pPr>
            <a:r>
              <a:rPr lang="en-GB" altLang="en-US" sz="1000" dirty="0">
                <a:latin typeface="Arial" panose="020B0604020202020204" pitchFamily="34" charset="0"/>
              </a:rPr>
              <a:t>The foundation is placed under the control of Consortium B, who channel funds from the foundation into terrorist causes of their choice.</a:t>
            </a:r>
          </a:p>
          <a:p>
            <a:pPr marL="228600" indent="-228600" algn="ctr">
              <a:buFontTx/>
              <a:buAutoNum type="arabicPeriod"/>
            </a:pPr>
            <a:endParaRPr lang="en-GB" altLang="en-US" sz="1000" dirty="0">
              <a:latin typeface="Arial" panose="020B0604020202020204" pitchFamily="34" charset="0"/>
            </a:endParaRPr>
          </a:p>
          <a:p>
            <a:pPr marL="228600" indent="-228600" algn="just"/>
            <a:endParaRPr lang="en-GB" altLang="en-US" sz="1000" dirty="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C6466EC-BD4D-499A-B934-4E72F3F1308E}" type="slidenum">
              <a:rPr lang="en-GB" altLang="en-US"/>
              <a:pPr/>
              <a:t>2</a:t>
            </a:fld>
            <a:endParaRPr lang="en-GB" altLang="en-US"/>
          </a:p>
        </p:txBody>
      </p:sp>
      <p:sp>
        <p:nvSpPr>
          <p:cNvPr id="792578" name="Rectangle 2"/>
          <p:cNvSpPr>
            <a:spLocks noChangeArrowheads="1" noTextEdit="1"/>
          </p:cNvSpPr>
          <p:nvPr>
            <p:ph type="sldImg"/>
          </p:nvPr>
        </p:nvSpPr>
        <p:spPr>
          <a:ln/>
        </p:spPr>
      </p:sp>
      <p:sp>
        <p:nvSpPr>
          <p:cNvPr id="792579" name="Rectangle 3"/>
          <p:cNvSpPr>
            <a:spLocks noGrp="1" noChangeArrowheads="1"/>
          </p:cNvSpPr>
          <p:nvPr>
            <p:ph type="body" idx="1"/>
          </p:nvPr>
        </p:nvSpPr>
        <p:spPr>
          <a:xfrm>
            <a:off x="974725" y="4578350"/>
            <a:ext cx="5365750" cy="4543425"/>
          </a:xfrm>
        </p:spPr>
        <p:txBody>
          <a:bodyPr/>
          <a:lstStyle/>
          <a:p>
            <a:pPr marL="228600" indent="-228600"/>
            <a:r>
              <a:rPr lang="en-GB" altLang="en-US" sz="1300" u="sng" dirty="0">
                <a:latin typeface="Arial" panose="020B0604020202020204" pitchFamily="34" charset="0"/>
              </a:rPr>
              <a:t>Key facts</a:t>
            </a:r>
          </a:p>
          <a:p>
            <a:pPr marL="228600" indent="-228600"/>
            <a:r>
              <a:rPr lang="en-GB" altLang="en-US" sz="1300" dirty="0">
                <a:latin typeface="Arial" panose="020B0604020202020204" pitchFamily="34" charset="0"/>
              </a:rPr>
              <a:t>Not all terrorists are religiously motivated, and clearly it is only those terror groups that have a religious fanatic agenda who are likely to make places of worship a centre for their activities.</a:t>
            </a:r>
          </a:p>
          <a:p>
            <a:pPr marL="228600" indent="-228600"/>
            <a:endParaRPr lang="en-GB" altLang="en-US" sz="1300" dirty="0">
              <a:latin typeface="Arial" panose="020B0604020202020204" pitchFamily="34" charset="0"/>
            </a:endParaRPr>
          </a:p>
          <a:p>
            <a:pPr marL="228600" indent="-228600"/>
            <a:r>
              <a:rPr lang="en-GB" altLang="en-US" sz="1300" u="sng" dirty="0">
                <a:latin typeface="Arial" panose="020B0604020202020204" pitchFamily="34" charset="0"/>
              </a:rPr>
              <a:t>Terrorist financier’s perspective</a:t>
            </a:r>
          </a:p>
          <a:p>
            <a:pPr marL="228600" indent="-228600"/>
            <a:r>
              <a:rPr lang="en-GB" altLang="en-US" sz="1300" dirty="0">
                <a:latin typeface="Arial" panose="020B0604020202020204" pitchFamily="34" charset="0"/>
              </a:rPr>
              <a:t>For religious extremist terror groups, such institutions are an obvious target as a centre for fund-raising since the people who use them for worship will be of the same religious persuasion and, even if not extreme in their views, are more likely to sympathise with some aspects of the extremists’ cause and possibly to be persuaded towards supporting the extremists.  </a:t>
            </a:r>
          </a:p>
          <a:p>
            <a:pPr marL="228600" indent="-228600"/>
            <a:endParaRPr lang="en-GB" altLang="en-US" sz="1300" dirty="0">
              <a:latin typeface="Arial" panose="020B0604020202020204" pitchFamily="34" charset="0"/>
            </a:endParaRPr>
          </a:p>
          <a:p>
            <a:pPr marL="228600" indent="-228600"/>
            <a:r>
              <a:rPr lang="en-GB" altLang="en-US" sz="1300" dirty="0">
                <a:latin typeface="Arial" panose="020B0604020202020204" pitchFamily="34" charset="0"/>
              </a:rPr>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76D0106-20A4-4D80-B5C9-93478F9998C6}" type="slidenum">
              <a:rPr lang="en-GB" altLang="en-US"/>
              <a:pPr/>
              <a:t>3</a:t>
            </a:fld>
            <a:endParaRPr lang="en-GB" altLang="en-US"/>
          </a:p>
        </p:txBody>
      </p:sp>
      <p:sp>
        <p:nvSpPr>
          <p:cNvPr id="793602" name="Rectangle 2"/>
          <p:cNvSpPr>
            <a:spLocks noChangeArrowheads="1" noTextEdit="1"/>
          </p:cNvSpPr>
          <p:nvPr>
            <p:ph type="sldImg"/>
          </p:nvPr>
        </p:nvSpPr>
        <p:spPr>
          <a:ln/>
        </p:spPr>
      </p:sp>
      <p:sp>
        <p:nvSpPr>
          <p:cNvPr id="793603" name="Rectangle 3"/>
          <p:cNvSpPr>
            <a:spLocks noGrp="1" noChangeArrowheads="1"/>
          </p:cNvSpPr>
          <p:nvPr>
            <p:ph type="body" idx="1"/>
          </p:nvPr>
        </p:nvSpPr>
        <p:spPr/>
        <p:txBody>
          <a:bodyPr/>
          <a:lstStyle/>
          <a:p>
            <a:r>
              <a:rPr lang="en-GB" altLang="en-US" sz="1100" dirty="0">
                <a:latin typeface="Arial" panose="020B0604020202020204" pitchFamily="34" charset="0"/>
              </a:rPr>
              <a:t>Transaction features and behaviours shown on this slide are those which collectively should perhaps give rise to possible suspicions that a centre of worship may have been annexed or infiltrated by terrorist groups as a centre for fund-raising and the distribution of funds.</a:t>
            </a:r>
          </a:p>
          <a:p>
            <a:endParaRPr lang="en-GB" altLang="en-US" sz="1100" dirty="0">
              <a:latin typeface="Arial" panose="020B0604020202020204" pitchFamily="34" charset="0"/>
            </a:endParaRPr>
          </a:p>
          <a:p>
            <a:endParaRPr lang="en-GB" altLang="en-US" sz="1100" dirty="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Footer Placeholder 3"/>
          <p:cNvSpPr>
            <a:spLocks noGrp="1"/>
          </p:cNvSpPr>
          <p:nvPr>
            <p:ph type="ftr" sz="quarter" idx="10"/>
          </p:nvPr>
        </p:nvSpPr>
        <p:spPr/>
        <p:txBody>
          <a:bodyPr/>
          <a:lstStyle>
            <a:lvl1pPr>
              <a:defRPr/>
            </a:lvl1pPr>
          </a:lstStyle>
          <a:p>
            <a:r>
              <a:rPr lang="en-US" altLang="en-US"/>
              <a:t>© Lessons Learned Ltd 2016 </a:t>
            </a:r>
            <a:endParaRPr lang="en-GB" altLang="en-US"/>
          </a:p>
        </p:txBody>
      </p:sp>
      <p:sp>
        <p:nvSpPr>
          <p:cNvPr id="5" name="Slide Number Placeholder 4"/>
          <p:cNvSpPr>
            <a:spLocks noGrp="1"/>
          </p:cNvSpPr>
          <p:nvPr>
            <p:ph type="sldNum" sz="quarter" idx="11"/>
          </p:nvPr>
        </p:nvSpPr>
        <p:spPr/>
        <p:txBody>
          <a:bodyPr/>
          <a:lstStyle>
            <a:lvl1pPr>
              <a:defRPr/>
            </a:lvl1pPr>
          </a:lstStyle>
          <a:p>
            <a:fld id="{C46AB765-21ED-4309-81C6-18AEA2F7A7FC}" type="slidenum">
              <a:rPr lang="en-GB" altLang="en-US"/>
              <a:pPr/>
              <a:t>‹#›</a:t>
            </a:fld>
            <a:endParaRPr lang="en-GB" altLang="en-US"/>
          </a:p>
        </p:txBody>
      </p:sp>
    </p:spTree>
    <p:extLst>
      <p:ext uri="{BB962C8B-B14F-4D97-AF65-F5344CB8AC3E}">
        <p14:creationId xmlns:p14="http://schemas.microsoft.com/office/powerpoint/2010/main" val="4235040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r>
              <a:rPr lang="en-US" altLang="en-US"/>
              <a:t>© Lessons Learned Ltd 2016 </a:t>
            </a:r>
            <a:endParaRPr lang="en-GB" altLang="en-US"/>
          </a:p>
        </p:txBody>
      </p:sp>
      <p:sp>
        <p:nvSpPr>
          <p:cNvPr id="5" name="Slide Number Placeholder 4"/>
          <p:cNvSpPr>
            <a:spLocks noGrp="1"/>
          </p:cNvSpPr>
          <p:nvPr>
            <p:ph type="sldNum" sz="quarter" idx="11"/>
          </p:nvPr>
        </p:nvSpPr>
        <p:spPr/>
        <p:txBody>
          <a:bodyPr/>
          <a:lstStyle>
            <a:lvl1pPr>
              <a:defRPr/>
            </a:lvl1pPr>
          </a:lstStyle>
          <a:p>
            <a:fld id="{59907815-EFFE-4036-AFF6-D1A47D575FA1}" type="slidenum">
              <a:rPr lang="en-GB" altLang="en-US"/>
              <a:pPr/>
              <a:t>‹#›</a:t>
            </a:fld>
            <a:endParaRPr lang="en-GB" altLang="en-US"/>
          </a:p>
        </p:txBody>
      </p:sp>
    </p:spTree>
    <p:extLst>
      <p:ext uri="{BB962C8B-B14F-4D97-AF65-F5344CB8AC3E}">
        <p14:creationId xmlns:p14="http://schemas.microsoft.com/office/powerpoint/2010/main" val="364259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1975" y="260350"/>
            <a:ext cx="1908175"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182688" y="260350"/>
            <a:ext cx="5576887"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r>
              <a:rPr lang="en-US" altLang="en-US"/>
              <a:t>© Lessons Learned Ltd 2016 </a:t>
            </a:r>
            <a:endParaRPr lang="en-GB" altLang="en-US"/>
          </a:p>
        </p:txBody>
      </p:sp>
      <p:sp>
        <p:nvSpPr>
          <p:cNvPr id="5" name="Slide Number Placeholder 4"/>
          <p:cNvSpPr>
            <a:spLocks noGrp="1"/>
          </p:cNvSpPr>
          <p:nvPr>
            <p:ph type="sldNum" sz="quarter" idx="11"/>
          </p:nvPr>
        </p:nvSpPr>
        <p:spPr/>
        <p:txBody>
          <a:bodyPr/>
          <a:lstStyle>
            <a:lvl1pPr>
              <a:defRPr/>
            </a:lvl1pPr>
          </a:lstStyle>
          <a:p>
            <a:fld id="{B0B0226F-F7C3-4654-B672-8D5D68E94F0D}" type="slidenum">
              <a:rPr lang="en-GB" altLang="en-US"/>
              <a:pPr/>
              <a:t>‹#›</a:t>
            </a:fld>
            <a:endParaRPr lang="en-GB" altLang="en-US"/>
          </a:p>
        </p:txBody>
      </p:sp>
    </p:spTree>
    <p:extLst>
      <p:ext uri="{BB962C8B-B14F-4D97-AF65-F5344CB8AC3E}">
        <p14:creationId xmlns:p14="http://schemas.microsoft.com/office/powerpoint/2010/main" val="158090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r>
              <a:rPr lang="en-US" altLang="en-US"/>
              <a:t>© Lessons Learned Ltd 2016 </a:t>
            </a:r>
            <a:endParaRPr lang="en-GB" altLang="en-US"/>
          </a:p>
        </p:txBody>
      </p:sp>
      <p:sp>
        <p:nvSpPr>
          <p:cNvPr id="5" name="Slide Number Placeholder 4"/>
          <p:cNvSpPr>
            <a:spLocks noGrp="1"/>
          </p:cNvSpPr>
          <p:nvPr>
            <p:ph type="sldNum" sz="quarter" idx="11"/>
          </p:nvPr>
        </p:nvSpPr>
        <p:spPr/>
        <p:txBody>
          <a:bodyPr/>
          <a:lstStyle>
            <a:lvl1pPr>
              <a:defRPr/>
            </a:lvl1pPr>
          </a:lstStyle>
          <a:p>
            <a:fld id="{CA908332-3349-4499-9224-CC5D727E6630}" type="slidenum">
              <a:rPr lang="en-GB" altLang="en-US"/>
              <a:pPr/>
              <a:t>‹#›</a:t>
            </a:fld>
            <a:endParaRPr lang="en-GB" altLang="en-US"/>
          </a:p>
        </p:txBody>
      </p:sp>
    </p:spTree>
    <p:extLst>
      <p:ext uri="{BB962C8B-B14F-4D97-AF65-F5344CB8AC3E}">
        <p14:creationId xmlns:p14="http://schemas.microsoft.com/office/powerpoint/2010/main" val="2122849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Footer Placeholder 3"/>
          <p:cNvSpPr>
            <a:spLocks noGrp="1"/>
          </p:cNvSpPr>
          <p:nvPr>
            <p:ph type="ftr" sz="quarter" idx="10"/>
          </p:nvPr>
        </p:nvSpPr>
        <p:spPr/>
        <p:txBody>
          <a:bodyPr/>
          <a:lstStyle>
            <a:lvl1pPr>
              <a:defRPr/>
            </a:lvl1pPr>
          </a:lstStyle>
          <a:p>
            <a:r>
              <a:rPr lang="en-US" altLang="en-US"/>
              <a:t>© Lessons Learned Ltd 2016 </a:t>
            </a:r>
            <a:endParaRPr lang="en-GB" altLang="en-US"/>
          </a:p>
        </p:txBody>
      </p:sp>
      <p:sp>
        <p:nvSpPr>
          <p:cNvPr id="5" name="Slide Number Placeholder 4"/>
          <p:cNvSpPr>
            <a:spLocks noGrp="1"/>
          </p:cNvSpPr>
          <p:nvPr>
            <p:ph type="sldNum" sz="quarter" idx="11"/>
          </p:nvPr>
        </p:nvSpPr>
        <p:spPr/>
        <p:txBody>
          <a:bodyPr/>
          <a:lstStyle>
            <a:lvl1pPr>
              <a:defRPr/>
            </a:lvl1pPr>
          </a:lstStyle>
          <a:p>
            <a:fld id="{EF2D96D5-377C-4781-9CB7-96097142E42B}" type="slidenum">
              <a:rPr lang="en-GB" altLang="en-US"/>
              <a:pPr/>
              <a:t>‹#›</a:t>
            </a:fld>
            <a:endParaRPr lang="en-GB" altLang="en-US"/>
          </a:p>
        </p:txBody>
      </p:sp>
    </p:spTree>
    <p:extLst>
      <p:ext uri="{BB962C8B-B14F-4D97-AF65-F5344CB8AC3E}">
        <p14:creationId xmlns:p14="http://schemas.microsoft.com/office/powerpoint/2010/main" val="2491256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182688" y="1196975"/>
            <a:ext cx="3741737" cy="45497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76825" y="1196975"/>
            <a:ext cx="3743325" cy="45497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r>
              <a:rPr lang="en-US" altLang="en-US"/>
              <a:t>© Lessons Learned Ltd 2016 </a:t>
            </a:r>
            <a:endParaRPr lang="en-GB" altLang="en-US"/>
          </a:p>
        </p:txBody>
      </p:sp>
      <p:sp>
        <p:nvSpPr>
          <p:cNvPr id="6" name="Slide Number Placeholder 5"/>
          <p:cNvSpPr>
            <a:spLocks noGrp="1"/>
          </p:cNvSpPr>
          <p:nvPr>
            <p:ph type="sldNum" sz="quarter" idx="11"/>
          </p:nvPr>
        </p:nvSpPr>
        <p:spPr/>
        <p:txBody>
          <a:bodyPr/>
          <a:lstStyle>
            <a:lvl1pPr>
              <a:defRPr/>
            </a:lvl1pPr>
          </a:lstStyle>
          <a:p>
            <a:fld id="{C038E5B1-B00B-4F13-904E-53D0FDD806DB}" type="slidenum">
              <a:rPr lang="en-GB" altLang="en-US"/>
              <a:pPr/>
              <a:t>‹#›</a:t>
            </a:fld>
            <a:endParaRPr lang="en-GB" altLang="en-US"/>
          </a:p>
        </p:txBody>
      </p:sp>
    </p:spTree>
    <p:extLst>
      <p:ext uri="{BB962C8B-B14F-4D97-AF65-F5344CB8AC3E}">
        <p14:creationId xmlns:p14="http://schemas.microsoft.com/office/powerpoint/2010/main" val="2588895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p:cNvSpPr>
            <a:spLocks noGrp="1"/>
          </p:cNvSpPr>
          <p:nvPr>
            <p:ph type="ftr" sz="quarter" idx="10"/>
          </p:nvPr>
        </p:nvSpPr>
        <p:spPr/>
        <p:txBody>
          <a:bodyPr/>
          <a:lstStyle>
            <a:lvl1pPr>
              <a:defRPr/>
            </a:lvl1pPr>
          </a:lstStyle>
          <a:p>
            <a:r>
              <a:rPr lang="en-US" altLang="en-US"/>
              <a:t>© Lessons Learned Ltd 2016 </a:t>
            </a:r>
            <a:endParaRPr lang="en-GB" altLang="en-US"/>
          </a:p>
        </p:txBody>
      </p:sp>
      <p:sp>
        <p:nvSpPr>
          <p:cNvPr id="8" name="Slide Number Placeholder 7"/>
          <p:cNvSpPr>
            <a:spLocks noGrp="1"/>
          </p:cNvSpPr>
          <p:nvPr>
            <p:ph type="sldNum" sz="quarter" idx="11"/>
          </p:nvPr>
        </p:nvSpPr>
        <p:spPr/>
        <p:txBody>
          <a:bodyPr/>
          <a:lstStyle>
            <a:lvl1pPr>
              <a:defRPr/>
            </a:lvl1pPr>
          </a:lstStyle>
          <a:p>
            <a:fld id="{32500E55-81B6-48E8-A1F1-26ED845287C5}" type="slidenum">
              <a:rPr lang="en-GB" altLang="en-US"/>
              <a:pPr/>
              <a:t>‹#›</a:t>
            </a:fld>
            <a:endParaRPr lang="en-GB" altLang="en-US"/>
          </a:p>
        </p:txBody>
      </p:sp>
    </p:spTree>
    <p:extLst>
      <p:ext uri="{BB962C8B-B14F-4D97-AF65-F5344CB8AC3E}">
        <p14:creationId xmlns:p14="http://schemas.microsoft.com/office/powerpoint/2010/main" val="1251248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en-US" altLang="en-US"/>
              <a:t>© Lessons Learned Ltd 2016 </a:t>
            </a:r>
            <a:endParaRPr lang="en-GB" altLang="en-US"/>
          </a:p>
        </p:txBody>
      </p:sp>
      <p:sp>
        <p:nvSpPr>
          <p:cNvPr id="4" name="Slide Number Placeholder 3"/>
          <p:cNvSpPr>
            <a:spLocks noGrp="1"/>
          </p:cNvSpPr>
          <p:nvPr>
            <p:ph type="sldNum" sz="quarter" idx="11"/>
          </p:nvPr>
        </p:nvSpPr>
        <p:spPr/>
        <p:txBody>
          <a:bodyPr/>
          <a:lstStyle>
            <a:lvl1pPr>
              <a:defRPr/>
            </a:lvl1pPr>
          </a:lstStyle>
          <a:p>
            <a:fld id="{56D38D68-92E6-4CC4-9403-F44B07F8E128}" type="slidenum">
              <a:rPr lang="en-GB" altLang="en-US"/>
              <a:pPr/>
              <a:t>‹#›</a:t>
            </a:fld>
            <a:endParaRPr lang="en-GB" altLang="en-US"/>
          </a:p>
        </p:txBody>
      </p:sp>
    </p:spTree>
    <p:extLst>
      <p:ext uri="{BB962C8B-B14F-4D97-AF65-F5344CB8AC3E}">
        <p14:creationId xmlns:p14="http://schemas.microsoft.com/office/powerpoint/2010/main" val="1912437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ltLang="en-US"/>
              <a:t>© Lessons Learned Ltd 2016 </a:t>
            </a:r>
            <a:endParaRPr lang="en-GB" altLang="en-US"/>
          </a:p>
        </p:txBody>
      </p:sp>
      <p:sp>
        <p:nvSpPr>
          <p:cNvPr id="3" name="Slide Number Placeholder 2"/>
          <p:cNvSpPr>
            <a:spLocks noGrp="1"/>
          </p:cNvSpPr>
          <p:nvPr>
            <p:ph type="sldNum" sz="quarter" idx="11"/>
          </p:nvPr>
        </p:nvSpPr>
        <p:spPr/>
        <p:txBody>
          <a:bodyPr/>
          <a:lstStyle>
            <a:lvl1pPr>
              <a:defRPr/>
            </a:lvl1pPr>
          </a:lstStyle>
          <a:p>
            <a:fld id="{DF336613-01F7-4FDB-9D15-2651F638CC80}" type="slidenum">
              <a:rPr lang="en-GB" altLang="en-US"/>
              <a:pPr/>
              <a:t>‹#›</a:t>
            </a:fld>
            <a:endParaRPr lang="en-GB" altLang="en-US"/>
          </a:p>
        </p:txBody>
      </p:sp>
    </p:spTree>
    <p:extLst>
      <p:ext uri="{BB962C8B-B14F-4D97-AF65-F5344CB8AC3E}">
        <p14:creationId xmlns:p14="http://schemas.microsoft.com/office/powerpoint/2010/main" val="2869471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Footer Placeholder 4"/>
          <p:cNvSpPr>
            <a:spLocks noGrp="1"/>
          </p:cNvSpPr>
          <p:nvPr>
            <p:ph type="ftr" sz="quarter" idx="10"/>
          </p:nvPr>
        </p:nvSpPr>
        <p:spPr/>
        <p:txBody>
          <a:bodyPr/>
          <a:lstStyle>
            <a:lvl1pPr>
              <a:defRPr/>
            </a:lvl1pPr>
          </a:lstStyle>
          <a:p>
            <a:r>
              <a:rPr lang="en-US" altLang="en-US"/>
              <a:t>© Lessons Learned Ltd 2016 </a:t>
            </a:r>
            <a:endParaRPr lang="en-GB" altLang="en-US"/>
          </a:p>
        </p:txBody>
      </p:sp>
      <p:sp>
        <p:nvSpPr>
          <p:cNvPr id="6" name="Slide Number Placeholder 5"/>
          <p:cNvSpPr>
            <a:spLocks noGrp="1"/>
          </p:cNvSpPr>
          <p:nvPr>
            <p:ph type="sldNum" sz="quarter" idx="11"/>
          </p:nvPr>
        </p:nvSpPr>
        <p:spPr/>
        <p:txBody>
          <a:bodyPr/>
          <a:lstStyle>
            <a:lvl1pPr>
              <a:defRPr/>
            </a:lvl1pPr>
          </a:lstStyle>
          <a:p>
            <a:fld id="{7D55E438-0B79-4378-9001-36F5E3D98E67}" type="slidenum">
              <a:rPr lang="en-GB" altLang="en-US"/>
              <a:pPr/>
              <a:t>‹#›</a:t>
            </a:fld>
            <a:endParaRPr lang="en-GB" altLang="en-US"/>
          </a:p>
        </p:txBody>
      </p:sp>
    </p:spTree>
    <p:extLst>
      <p:ext uri="{BB962C8B-B14F-4D97-AF65-F5344CB8AC3E}">
        <p14:creationId xmlns:p14="http://schemas.microsoft.com/office/powerpoint/2010/main" val="3144020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Footer Placeholder 4"/>
          <p:cNvSpPr>
            <a:spLocks noGrp="1"/>
          </p:cNvSpPr>
          <p:nvPr>
            <p:ph type="ftr" sz="quarter" idx="10"/>
          </p:nvPr>
        </p:nvSpPr>
        <p:spPr/>
        <p:txBody>
          <a:bodyPr/>
          <a:lstStyle>
            <a:lvl1pPr>
              <a:defRPr/>
            </a:lvl1pPr>
          </a:lstStyle>
          <a:p>
            <a:r>
              <a:rPr lang="en-US" altLang="en-US"/>
              <a:t>© Lessons Learned Ltd 2016 </a:t>
            </a:r>
            <a:endParaRPr lang="en-GB" altLang="en-US"/>
          </a:p>
        </p:txBody>
      </p:sp>
      <p:sp>
        <p:nvSpPr>
          <p:cNvPr id="6" name="Slide Number Placeholder 5"/>
          <p:cNvSpPr>
            <a:spLocks noGrp="1"/>
          </p:cNvSpPr>
          <p:nvPr>
            <p:ph type="sldNum" sz="quarter" idx="11"/>
          </p:nvPr>
        </p:nvSpPr>
        <p:spPr/>
        <p:txBody>
          <a:bodyPr/>
          <a:lstStyle>
            <a:lvl1pPr>
              <a:defRPr/>
            </a:lvl1pPr>
          </a:lstStyle>
          <a:p>
            <a:fld id="{15714D57-B14C-47E8-8C96-E2F058ED2601}" type="slidenum">
              <a:rPr lang="en-GB" altLang="en-US"/>
              <a:pPr/>
              <a:t>‹#›</a:t>
            </a:fld>
            <a:endParaRPr lang="en-GB" altLang="en-US"/>
          </a:p>
        </p:txBody>
      </p:sp>
    </p:spTree>
    <p:extLst>
      <p:ext uri="{BB962C8B-B14F-4D97-AF65-F5344CB8AC3E}">
        <p14:creationId xmlns:p14="http://schemas.microsoft.com/office/powerpoint/2010/main" val="284260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82688" y="260350"/>
            <a:ext cx="7637462"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1182688" y="1196975"/>
            <a:ext cx="7637462" cy="454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p:txBody>
      </p:sp>
      <p:sp>
        <p:nvSpPr>
          <p:cNvPr id="1029" name="Rectangle 5"/>
          <p:cNvSpPr>
            <a:spLocks noGrp="1" noChangeArrowheads="1"/>
          </p:cNvSpPr>
          <p:nvPr>
            <p:ph type="ftr" sz="quarter" idx="3"/>
          </p:nvPr>
        </p:nvSpPr>
        <p:spPr bwMode="auto">
          <a:xfrm>
            <a:off x="1193800" y="6248400"/>
            <a:ext cx="706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b="0"/>
            </a:lvl1pPr>
          </a:lstStyle>
          <a:p>
            <a:r>
              <a:rPr lang="en-US" altLang="en-US"/>
              <a:t>© Lessons Learned Ltd 2016 </a:t>
            </a:r>
            <a:endParaRPr lang="en-GB" altLang="en-US"/>
          </a:p>
        </p:txBody>
      </p:sp>
      <p:sp>
        <p:nvSpPr>
          <p:cNvPr id="1030" name="Rectangle 6"/>
          <p:cNvSpPr>
            <a:spLocks noGrp="1" noChangeArrowheads="1"/>
          </p:cNvSpPr>
          <p:nvPr>
            <p:ph type="sldNum" sz="quarter" idx="4"/>
          </p:nvPr>
        </p:nvSpPr>
        <p:spPr bwMode="auto">
          <a:xfrm>
            <a:off x="8266113" y="6205538"/>
            <a:ext cx="5699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b="0">
                <a:solidFill>
                  <a:srgbClr val="000099"/>
                </a:solidFill>
                <a:latin typeface="Century Gothic" panose="020B0502020202020204" pitchFamily="34" charset="0"/>
              </a:defRPr>
            </a:lvl1pPr>
          </a:lstStyle>
          <a:p>
            <a:fld id="{75B77A3F-E58F-4CEB-9CCC-C1E9963B4C50}" type="slidenum">
              <a:rPr lang="en-GB" altLang="en-US"/>
              <a:pPr/>
              <a:t>‹#›</a:t>
            </a:fld>
            <a:endParaRPr lang="en-GB" altLang="en-US"/>
          </a:p>
        </p:txBody>
      </p:sp>
      <p:grpSp>
        <p:nvGrpSpPr>
          <p:cNvPr id="1031" name="Group 7"/>
          <p:cNvGrpSpPr>
            <a:grpSpLocks/>
          </p:cNvGrpSpPr>
          <p:nvPr userDrawn="1"/>
        </p:nvGrpSpPr>
        <p:grpSpPr bwMode="auto">
          <a:xfrm>
            <a:off x="-36513" y="0"/>
            <a:ext cx="1219201" cy="6851650"/>
            <a:chOff x="0" y="0"/>
            <a:chExt cx="768" cy="4316"/>
          </a:xfrm>
        </p:grpSpPr>
        <p:sp>
          <p:nvSpPr>
            <p:cNvPr id="1032" name="Rectangle 8"/>
            <p:cNvSpPr>
              <a:spLocks noChangeArrowheads="1"/>
            </p:cNvSpPr>
            <p:nvPr/>
          </p:nvSpPr>
          <p:spPr bwMode="auto">
            <a:xfrm>
              <a:off x="0" y="0"/>
              <a:ext cx="768" cy="4316"/>
            </a:xfrm>
            <a:prstGeom prst="rect">
              <a:avLst/>
            </a:prstGeom>
            <a:gradFill rotWithShape="0">
              <a:gsLst>
                <a:gs pos="0">
                  <a:srgbClr val="B7B7FF"/>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tLang="en-US" sz="1200">
                <a:solidFill>
                  <a:schemeClr val="folHlink"/>
                </a:solidFill>
                <a:latin typeface="Impact" panose="020B0806030902050204" pitchFamily="34" charset="0"/>
              </a:endParaRPr>
            </a:p>
          </p:txBody>
        </p:sp>
        <p:pic>
          <p:nvPicPr>
            <p:cNvPr id="1033" name="Picture 9" descr="lessonslearned"/>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3893"/>
              <a:ext cx="672" cy="379"/>
            </a:xfrm>
            <a:prstGeom prst="rect">
              <a:avLst/>
            </a:prstGeom>
            <a:noFill/>
            <a:extLst>
              <a:ext uri="{909E8E84-426E-40DD-AFC4-6F175D3DCCD1}">
                <a14:hiddenFill xmlns:a14="http://schemas.microsoft.com/office/drawing/2010/main">
                  <a:solidFill>
                    <a:srgbClr val="FFFFFF"/>
                  </a:solidFill>
                </a14:hiddenFill>
              </a:ext>
            </a:extLst>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rtl="0" fontAlgn="base">
        <a:spcBef>
          <a:spcPct val="0"/>
        </a:spcBef>
        <a:spcAft>
          <a:spcPct val="0"/>
        </a:spcAft>
        <a:defRPr sz="3000" kern="1200">
          <a:solidFill>
            <a:srgbClr val="FF0000"/>
          </a:solidFill>
          <a:latin typeface="+mj-lt"/>
          <a:ea typeface="+mj-ea"/>
          <a:cs typeface="+mj-cs"/>
        </a:defRPr>
      </a:lvl1pPr>
      <a:lvl2pPr algn="l" rtl="0" fontAlgn="base">
        <a:spcBef>
          <a:spcPct val="0"/>
        </a:spcBef>
        <a:spcAft>
          <a:spcPct val="0"/>
        </a:spcAft>
        <a:defRPr sz="3000">
          <a:solidFill>
            <a:srgbClr val="FF0000"/>
          </a:solidFill>
          <a:latin typeface="Arial" panose="020B0604020202020204" pitchFamily="34" charset="0"/>
        </a:defRPr>
      </a:lvl2pPr>
      <a:lvl3pPr algn="l" rtl="0" fontAlgn="base">
        <a:spcBef>
          <a:spcPct val="0"/>
        </a:spcBef>
        <a:spcAft>
          <a:spcPct val="0"/>
        </a:spcAft>
        <a:defRPr sz="3000">
          <a:solidFill>
            <a:srgbClr val="FF0000"/>
          </a:solidFill>
          <a:latin typeface="Arial" panose="020B0604020202020204" pitchFamily="34" charset="0"/>
        </a:defRPr>
      </a:lvl3pPr>
      <a:lvl4pPr algn="l" rtl="0" fontAlgn="base">
        <a:spcBef>
          <a:spcPct val="0"/>
        </a:spcBef>
        <a:spcAft>
          <a:spcPct val="0"/>
        </a:spcAft>
        <a:defRPr sz="3000">
          <a:solidFill>
            <a:srgbClr val="FF0000"/>
          </a:solidFill>
          <a:latin typeface="Arial" panose="020B0604020202020204" pitchFamily="34" charset="0"/>
        </a:defRPr>
      </a:lvl4pPr>
      <a:lvl5pPr algn="l" rtl="0" fontAlgn="base">
        <a:spcBef>
          <a:spcPct val="0"/>
        </a:spcBef>
        <a:spcAft>
          <a:spcPct val="0"/>
        </a:spcAft>
        <a:defRPr sz="3000">
          <a:solidFill>
            <a:srgbClr val="FF0000"/>
          </a:solidFill>
          <a:latin typeface="Arial" panose="020B0604020202020204" pitchFamily="34" charset="0"/>
        </a:defRPr>
      </a:lvl5pPr>
      <a:lvl6pPr marL="457200" algn="l" rtl="0" fontAlgn="base">
        <a:spcBef>
          <a:spcPct val="0"/>
        </a:spcBef>
        <a:spcAft>
          <a:spcPct val="0"/>
        </a:spcAft>
        <a:defRPr sz="3000">
          <a:solidFill>
            <a:srgbClr val="FF0000"/>
          </a:solidFill>
          <a:latin typeface="Arial" panose="020B0604020202020204" pitchFamily="34" charset="0"/>
        </a:defRPr>
      </a:lvl6pPr>
      <a:lvl7pPr marL="914400" algn="l" rtl="0" fontAlgn="base">
        <a:spcBef>
          <a:spcPct val="0"/>
        </a:spcBef>
        <a:spcAft>
          <a:spcPct val="0"/>
        </a:spcAft>
        <a:defRPr sz="3000">
          <a:solidFill>
            <a:srgbClr val="FF0000"/>
          </a:solidFill>
          <a:latin typeface="Arial" panose="020B0604020202020204" pitchFamily="34" charset="0"/>
        </a:defRPr>
      </a:lvl7pPr>
      <a:lvl8pPr marL="1371600" algn="l" rtl="0" fontAlgn="base">
        <a:spcBef>
          <a:spcPct val="0"/>
        </a:spcBef>
        <a:spcAft>
          <a:spcPct val="0"/>
        </a:spcAft>
        <a:defRPr sz="3000">
          <a:solidFill>
            <a:srgbClr val="FF0000"/>
          </a:solidFill>
          <a:latin typeface="Arial" panose="020B0604020202020204" pitchFamily="34" charset="0"/>
        </a:defRPr>
      </a:lvl8pPr>
      <a:lvl9pPr marL="1828800" algn="l" rtl="0" fontAlgn="base">
        <a:spcBef>
          <a:spcPct val="0"/>
        </a:spcBef>
        <a:spcAft>
          <a:spcPct val="0"/>
        </a:spcAft>
        <a:defRPr sz="3000">
          <a:solidFill>
            <a:srgbClr val="FF0000"/>
          </a:solidFill>
          <a:latin typeface="Arial" panose="020B0604020202020204" pitchFamily="34" charset="0"/>
        </a:defRPr>
      </a:lvl9pPr>
    </p:titleStyle>
    <p:bodyStyle>
      <a:lvl1pPr marL="342900" indent="-342900" algn="l" rtl="0" fontAlgn="base">
        <a:spcBef>
          <a:spcPct val="20000"/>
        </a:spcBef>
        <a:spcAft>
          <a:spcPct val="0"/>
        </a:spcAft>
        <a:buFont typeface="Wingdings" panose="05000000000000000000" pitchFamily="2" charset="2"/>
        <a:buChar char="n"/>
        <a:defRPr sz="2400" kern="1200">
          <a:solidFill>
            <a:srgbClr val="000099"/>
          </a:solidFill>
          <a:latin typeface="+mn-lt"/>
          <a:ea typeface="+mn-ea"/>
          <a:cs typeface="+mn-cs"/>
        </a:defRPr>
      </a:lvl1pPr>
      <a:lvl2pPr marL="742950" indent="-285750" algn="l" rtl="0" fontAlgn="base">
        <a:spcBef>
          <a:spcPct val="20000"/>
        </a:spcBef>
        <a:spcAft>
          <a:spcPct val="0"/>
        </a:spcAft>
        <a:buFont typeface="Wingdings" panose="05000000000000000000" pitchFamily="2" charset="2"/>
        <a:buChar char="§"/>
        <a:defRPr sz="2000" kern="1200">
          <a:solidFill>
            <a:srgbClr val="000099"/>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ags" Target="../tags/tag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Footer Placeholder 2"/>
          <p:cNvSpPr>
            <a:spLocks noGrp="1"/>
          </p:cNvSpPr>
          <p:nvPr>
            <p:ph type="ftr" sz="quarter" idx="10"/>
          </p:nvPr>
        </p:nvSpPr>
        <p:spPr/>
        <p:txBody>
          <a:bodyPr/>
          <a:lstStyle/>
          <a:p>
            <a:r>
              <a:rPr lang="en-US" altLang="en-US"/>
              <a:t>© Lessons Learned Ltd 2016 </a:t>
            </a:r>
            <a:endParaRPr lang="en-GB" altLang="en-US"/>
          </a:p>
        </p:txBody>
      </p:sp>
      <p:sp>
        <p:nvSpPr>
          <p:cNvPr id="61" name="Slide Number Placeholder 3"/>
          <p:cNvSpPr>
            <a:spLocks noGrp="1"/>
          </p:cNvSpPr>
          <p:nvPr>
            <p:ph type="sldNum" sz="quarter" idx="11"/>
          </p:nvPr>
        </p:nvSpPr>
        <p:spPr/>
        <p:txBody>
          <a:bodyPr/>
          <a:lstStyle/>
          <a:p>
            <a:fld id="{89F5B2BB-9D77-4AE0-8352-868CCCA1D61C}" type="slidenum">
              <a:rPr lang="en-GB" altLang="en-US"/>
              <a:pPr/>
              <a:t>1</a:t>
            </a:fld>
            <a:endParaRPr lang="en-GB" altLang="en-US"/>
          </a:p>
        </p:txBody>
      </p:sp>
      <p:grpSp>
        <p:nvGrpSpPr>
          <p:cNvPr id="796381" name="Group 733"/>
          <p:cNvGrpSpPr>
            <a:grpSpLocks/>
          </p:cNvGrpSpPr>
          <p:nvPr/>
        </p:nvGrpSpPr>
        <p:grpSpPr bwMode="auto">
          <a:xfrm>
            <a:off x="2501900" y="1863725"/>
            <a:ext cx="1030288" cy="1058863"/>
            <a:chOff x="1576" y="1174"/>
            <a:chExt cx="649" cy="667"/>
          </a:xfrm>
        </p:grpSpPr>
        <p:sp>
          <p:nvSpPr>
            <p:cNvPr id="796368" name="Text Box 720"/>
            <p:cNvSpPr txBox="1">
              <a:spLocks noChangeArrowheads="1"/>
            </p:cNvSpPr>
            <p:nvPr/>
          </p:nvSpPr>
          <p:spPr bwMode="auto">
            <a:xfrm>
              <a:off x="1576" y="1639"/>
              <a:ext cx="649"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500">
                  <a:solidFill>
                    <a:srgbClr val="FF3300"/>
                  </a:solidFill>
                </a:rPr>
                <a:t>Builder A</a:t>
              </a:r>
              <a:endParaRPr lang="en-US" altLang="en-US" sz="1500">
                <a:solidFill>
                  <a:srgbClr val="FF3300"/>
                </a:solidFill>
              </a:endParaRPr>
            </a:p>
          </p:txBody>
        </p:sp>
        <p:pic>
          <p:nvPicPr>
            <p:cNvPr id="796369" name="Picture 721" descr="imag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1645" y="1174"/>
              <a:ext cx="369" cy="45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96371" name="Group 723"/>
          <p:cNvGrpSpPr>
            <a:grpSpLocks/>
          </p:cNvGrpSpPr>
          <p:nvPr/>
        </p:nvGrpSpPr>
        <p:grpSpPr bwMode="auto">
          <a:xfrm>
            <a:off x="2311400" y="1446213"/>
            <a:ext cx="1443038" cy="1138237"/>
            <a:chOff x="-224" y="847"/>
            <a:chExt cx="909" cy="717"/>
          </a:xfrm>
        </p:grpSpPr>
        <p:sp>
          <p:nvSpPr>
            <p:cNvPr id="796355" name="Text Box 707"/>
            <p:cNvSpPr txBox="1">
              <a:spLocks noChangeArrowheads="1"/>
            </p:cNvSpPr>
            <p:nvPr/>
          </p:nvSpPr>
          <p:spPr bwMode="auto">
            <a:xfrm>
              <a:off x="-224" y="847"/>
              <a:ext cx="909"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500">
                  <a:solidFill>
                    <a:srgbClr val="FF3300"/>
                  </a:solidFill>
                </a:rPr>
                <a:t>Consortium B</a:t>
              </a:r>
              <a:endParaRPr lang="en-US" altLang="en-US" sz="1500">
                <a:solidFill>
                  <a:srgbClr val="FF3300"/>
                </a:solidFill>
              </a:endParaRPr>
            </a:p>
          </p:txBody>
        </p:sp>
        <p:grpSp>
          <p:nvGrpSpPr>
            <p:cNvPr id="796348" name="Group 700"/>
            <p:cNvGrpSpPr>
              <a:grpSpLocks/>
            </p:cNvGrpSpPr>
            <p:nvPr/>
          </p:nvGrpSpPr>
          <p:grpSpPr bwMode="auto">
            <a:xfrm>
              <a:off x="-116" y="1115"/>
              <a:ext cx="558" cy="449"/>
              <a:chOff x="1285" y="2158"/>
              <a:chExt cx="1113" cy="896"/>
            </a:xfrm>
          </p:grpSpPr>
          <p:pic>
            <p:nvPicPr>
              <p:cNvPr id="796342" name="Picture 694" descr="imag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5" y="2158"/>
                <a:ext cx="369" cy="456"/>
              </a:xfrm>
              <a:prstGeom prst="rect">
                <a:avLst/>
              </a:prstGeom>
              <a:noFill/>
              <a:extLst>
                <a:ext uri="{909E8E84-426E-40DD-AFC4-6F175D3DCCD1}">
                  <a14:hiddenFill xmlns:a14="http://schemas.microsoft.com/office/drawing/2010/main">
                    <a:solidFill>
                      <a:srgbClr val="FFFFFF"/>
                    </a:solidFill>
                  </a14:hiddenFill>
                </a:ext>
              </a:extLst>
            </p:spPr>
          </p:pic>
          <p:pic>
            <p:nvPicPr>
              <p:cNvPr id="796343" name="Picture 695" descr="imag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1645" y="2166"/>
                <a:ext cx="369" cy="456"/>
              </a:xfrm>
              <a:prstGeom prst="rect">
                <a:avLst/>
              </a:prstGeom>
              <a:noFill/>
              <a:extLst>
                <a:ext uri="{909E8E84-426E-40DD-AFC4-6F175D3DCCD1}">
                  <a14:hiddenFill xmlns:a14="http://schemas.microsoft.com/office/drawing/2010/main">
                    <a:solidFill>
                      <a:srgbClr val="FFFFFF"/>
                    </a:solidFill>
                  </a14:hiddenFill>
                </a:ext>
              </a:extLst>
            </p:spPr>
          </p:pic>
          <p:pic>
            <p:nvPicPr>
              <p:cNvPr id="796344" name="Picture 696" descr="imag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2021" y="2158"/>
                <a:ext cx="369" cy="456"/>
              </a:xfrm>
              <a:prstGeom prst="rect">
                <a:avLst/>
              </a:prstGeom>
              <a:noFill/>
              <a:extLst>
                <a:ext uri="{909E8E84-426E-40DD-AFC4-6F175D3DCCD1}">
                  <a14:hiddenFill xmlns:a14="http://schemas.microsoft.com/office/drawing/2010/main">
                    <a:solidFill>
                      <a:srgbClr val="FFFFFF"/>
                    </a:solidFill>
                  </a14:hiddenFill>
                </a:ext>
              </a:extLst>
            </p:spPr>
          </p:pic>
          <p:pic>
            <p:nvPicPr>
              <p:cNvPr id="796345" name="Picture 697" descr="imag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1293" y="2598"/>
                <a:ext cx="369" cy="456"/>
              </a:xfrm>
              <a:prstGeom prst="rect">
                <a:avLst/>
              </a:prstGeom>
              <a:noFill/>
              <a:extLst>
                <a:ext uri="{909E8E84-426E-40DD-AFC4-6F175D3DCCD1}">
                  <a14:hiddenFill xmlns:a14="http://schemas.microsoft.com/office/drawing/2010/main">
                    <a:solidFill>
                      <a:srgbClr val="FFFFFF"/>
                    </a:solidFill>
                  </a14:hiddenFill>
                </a:ext>
              </a:extLst>
            </p:spPr>
          </p:pic>
          <p:pic>
            <p:nvPicPr>
              <p:cNvPr id="796346" name="Picture 698" descr="imag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69" y="2590"/>
                <a:ext cx="369" cy="456"/>
              </a:xfrm>
              <a:prstGeom prst="rect">
                <a:avLst/>
              </a:prstGeom>
              <a:noFill/>
              <a:extLst>
                <a:ext uri="{909E8E84-426E-40DD-AFC4-6F175D3DCCD1}">
                  <a14:hiddenFill xmlns:a14="http://schemas.microsoft.com/office/drawing/2010/main">
                    <a:solidFill>
                      <a:srgbClr val="FFFFFF"/>
                    </a:solidFill>
                  </a14:hiddenFill>
                </a:ext>
              </a:extLst>
            </p:spPr>
          </p:pic>
          <p:pic>
            <p:nvPicPr>
              <p:cNvPr id="796347" name="Picture 699" descr="imag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29" y="2598"/>
                <a:ext cx="369" cy="456"/>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795652" name="Rectangle 4"/>
          <p:cNvSpPr>
            <a:spLocks noGrp="1" noChangeArrowheads="1"/>
          </p:cNvSpPr>
          <p:nvPr>
            <p:ph type="title"/>
          </p:nvPr>
        </p:nvSpPr>
        <p:spPr/>
        <p:txBody>
          <a:bodyPr/>
          <a:lstStyle/>
          <a:p>
            <a:r>
              <a:rPr lang="en-GB" altLang="en-US"/>
              <a:t>Clandestine Use of Place of Worship (1)</a:t>
            </a:r>
            <a:endParaRPr lang="en-US" altLang="en-US"/>
          </a:p>
        </p:txBody>
      </p:sp>
      <p:grpSp>
        <p:nvGrpSpPr>
          <p:cNvPr id="796340" name="Group 692"/>
          <p:cNvGrpSpPr>
            <a:grpSpLocks/>
          </p:cNvGrpSpPr>
          <p:nvPr/>
        </p:nvGrpSpPr>
        <p:grpSpPr bwMode="auto">
          <a:xfrm>
            <a:off x="4559300" y="1550988"/>
            <a:ext cx="928688" cy="1171575"/>
            <a:chOff x="2600" y="977"/>
            <a:chExt cx="731" cy="922"/>
          </a:xfrm>
        </p:grpSpPr>
        <p:sp>
          <p:nvSpPr>
            <p:cNvPr id="796304" name="Rectangle 656"/>
            <p:cNvSpPr>
              <a:spLocks noChangeArrowheads="1"/>
            </p:cNvSpPr>
            <p:nvPr/>
          </p:nvSpPr>
          <p:spPr bwMode="auto">
            <a:xfrm>
              <a:off x="2600" y="1261"/>
              <a:ext cx="731" cy="638"/>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05" name="Rectangle 657"/>
            <p:cNvSpPr>
              <a:spLocks noChangeArrowheads="1"/>
            </p:cNvSpPr>
            <p:nvPr/>
          </p:nvSpPr>
          <p:spPr bwMode="auto">
            <a:xfrm>
              <a:off x="2688" y="1333"/>
              <a:ext cx="30" cy="46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06" name="Rectangle 658"/>
            <p:cNvSpPr>
              <a:spLocks noChangeArrowheads="1"/>
            </p:cNvSpPr>
            <p:nvPr/>
          </p:nvSpPr>
          <p:spPr bwMode="auto">
            <a:xfrm>
              <a:off x="2760" y="1325"/>
              <a:ext cx="30" cy="46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07" name="Rectangle 659"/>
            <p:cNvSpPr>
              <a:spLocks noChangeArrowheads="1"/>
            </p:cNvSpPr>
            <p:nvPr/>
          </p:nvSpPr>
          <p:spPr bwMode="auto">
            <a:xfrm>
              <a:off x="3232" y="1333"/>
              <a:ext cx="30" cy="46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08" name="Rectangle 660"/>
            <p:cNvSpPr>
              <a:spLocks noChangeArrowheads="1"/>
            </p:cNvSpPr>
            <p:nvPr/>
          </p:nvSpPr>
          <p:spPr bwMode="auto">
            <a:xfrm>
              <a:off x="3160" y="1325"/>
              <a:ext cx="30" cy="46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09" name="Rectangle 661"/>
            <p:cNvSpPr>
              <a:spLocks noChangeArrowheads="1"/>
            </p:cNvSpPr>
            <p:nvPr/>
          </p:nvSpPr>
          <p:spPr bwMode="auto">
            <a:xfrm>
              <a:off x="2880" y="1595"/>
              <a:ext cx="170" cy="296"/>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10" name="Rectangle 662"/>
            <p:cNvSpPr>
              <a:spLocks noChangeArrowheads="1"/>
            </p:cNvSpPr>
            <p:nvPr/>
          </p:nvSpPr>
          <p:spPr bwMode="auto">
            <a:xfrm>
              <a:off x="2888" y="1347"/>
              <a:ext cx="170" cy="1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11" name="AutoShape 663"/>
            <p:cNvSpPr>
              <a:spLocks noChangeArrowheads="1"/>
            </p:cNvSpPr>
            <p:nvPr/>
          </p:nvSpPr>
          <p:spPr bwMode="auto">
            <a:xfrm flipV="1">
              <a:off x="2603" y="977"/>
              <a:ext cx="728" cy="28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3399"/>
            </a:solidFill>
            <a:ln w="9525">
              <a:solidFill>
                <a:srgbClr val="333399"/>
              </a:solidFill>
              <a:miter lim="800000"/>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341" name="Group 693"/>
          <p:cNvGrpSpPr>
            <a:grpSpLocks/>
          </p:cNvGrpSpPr>
          <p:nvPr/>
        </p:nvGrpSpPr>
        <p:grpSpPr bwMode="auto">
          <a:xfrm>
            <a:off x="4556125" y="1252538"/>
            <a:ext cx="930275" cy="1462087"/>
            <a:chOff x="4222" y="756"/>
            <a:chExt cx="733" cy="1151"/>
          </a:xfrm>
        </p:grpSpPr>
        <p:sp>
          <p:nvSpPr>
            <p:cNvPr id="796321" name="Rectangle 673"/>
            <p:cNvSpPr>
              <a:spLocks noChangeArrowheads="1"/>
            </p:cNvSpPr>
            <p:nvPr/>
          </p:nvSpPr>
          <p:spPr bwMode="auto">
            <a:xfrm>
              <a:off x="4224" y="1269"/>
              <a:ext cx="731" cy="638"/>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22" name="Rectangle 674"/>
            <p:cNvSpPr>
              <a:spLocks noChangeArrowheads="1"/>
            </p:cNvSpPr>
            <p:nvPr/>
          </p:nvSpPr>
          <p:spPr bwMode="auto">
            <a:xfrm>
              <a:off x="4312" y="1341"/>
              <a:ext cx="30" cy="46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23" name="Rectangle 675"/>
            <p:cNvSpPr>
              <a:spLocks noChangeArrowheads="1"/>
            </p:cNvSpPr>
            <p:nvPr/>
          </p:nvSpPr>
          <p:spPr bwMode="auto">
            <a:xfrm>
              <a:off x="4384" y="1333"/>
              <a:ext cx="30" cy="46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24" name="Rectangle 676"/>
            <p:cNvSpPr>
              <a:spLocks noChangeArrowheads="1"/>
            </p:cNvSpPr>
            <p:nvPr/>
          </p:nvSpPr>
          <p:spPr bwMode="auto">
            <a:xfrm>
              <a:off x="4856" y="1341"/>
              <a:ext cx="30" cy="46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25" name="Rectangle 677"/>
            <p:cNvSpPr>
              <a:spLocks noChangeArrowheads="1"/>
            </p:cNvSpPr>
            <p:nvPr/>
          </p:nvSpPr>
          <p:spPr bwMode="auto">
            <a:xfrm>
              <a:off x="4784" y="1333"/>
              <a:ext cx="30" cy="46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26" name="Rectangle 678"/>
            <p:cNvSpPr>
              <a:spLocks noChangeArrowheads="1"/>
            </p:cNvSpPr>
            <p:nvPr/>
          </p:nvSpPr>
          <p:spPr bwMode="auto">
            <a:xfrm>
              <a:off x="4504" y="1603"/>
              <a:ext cx="170" cy="296"/>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30" name="Arc 682"/>
            <p:cNvSpPr>
              <a:spLocks/>
            </p:cNvSpPr>
            <p:nvPr/>
          </p:nvSpPr>
          <p:spPr bwMode="auto">
            <a:xfrm rot="16200000" flipV="1">
              <a:off x="4602" y="1536"/>
              <a:ext cx="56" cy="9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31" name="Arc 683"/>
            <p:cNvSpPr>
              <a:spLocks/>
            </p:cNvSpPr>
            <p:nvPr/>
          </p:nvSpPr>
          <p:spPr bwMode="auto">
            <a:xfrm rot="5400000" flipH="1" flipV="1">
              <a:off x="4522" y="1534"/>
              <a:ext cx="56" cy="9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32" name="Oval 684"/>
            <p:cNvSpPr>
              <a:spLocks noChangeArrowheads="1"/>
            </p:cNvSpPr>
            <p:nvPr/>
          </p:nvSpPr>
          <p:spPr bwMode="auto">
            <a:xfrm>
              <a:off x="4512" y="1368"/>
              <a:ext cx="170" cy="14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33" name="Oval 685"/>
            <p:cNvSpPr>
              <a:spLocks noChangeArrowheads="1"/>
            </p:cNvSpPr>
            <p:nvPr/>
          </p:nvSpPr>
          <p:spPr bwMode="auto">
            <a:xfrm>
              <a:off x="4678" y="1480"/>
              <a:ext cx="68" cy="74"/>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34" name="Oval 686"/>
            <p:cNvSpPr>
              <a:spLocks noChangeArrowheads="1"/>
            </p:cNvSpPr>
            <p:nvPr/>
          </p:nvSpPr>
          <p:spPr bwMode="auto">
            <a:xfrm>
              <a:off x="4454" y="1484"/>
              <a:ext cx="68" cy="74"/>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35" name="Arc 687"/>
            <p:cNvSpPr>
              <a:spLocks/>
            </p:cNvSpPr>
            <p:nvPr/>
          </p:nvSpPr>
          <p:spPr bwMode="auto">
            <a:xfrm>
              <a:off x="4578" y="930"/>
              <a:ext cx="372" cy="34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3399"/>
            </a:solidFill>
            <a:ln w="12700">
              <a:solidFill>
                <a:srgbClr val="333399"/>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36" name="Arc 688"/>
            <p:cNvSpPr>
              <a:spLocks/>
            </p:cNvSpPr>
            <p:nvPr/>
          </p:nvSpPr>
          <p:spPr bwMode="auto">
            <a:xfrm flipH="1">
              <a:off x="4222" y="928"/>
              <a:ext cx="372" cy="34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3399"/>
            </a:solidFill>
            <a:ln w="12700">
              <a:solidFill>
                <a:srgbClr val="333399"/>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37" name="Line 689"/>
            <p:cNvSpPr>
              <a:spLocks noChangeShapeType="1"/>
            </p:cNvSpPr>
            <p:nvPr/>
          </p:nvSpPr>
          <p:spPr bwMode="auto">
            <a:xfrm>
              <a:off x="4578" y="780"/>
              <a:ext cx="0" cy="150"/>
            </a:xfrm>
            <a:prstGeom prst="line">
              <a:avLst/>
            </a:prstGeom>
            <a:noFill/>
            <a:ln w="2857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39" name="AutoShape 691"/>
            <p:cNvSpPr>
              <a:spLocks noChangeArrowheads="1"/>
            </p:cNvSpPr>
            <p:nvPr/>
          </p:nvSpPr>
          <p:spPr bwMode="auto">
            <a:xfrm>
              <a:off x="4524" y="756"/>
              <a:ext cx="108" cy="102"/>
            </a:xfrm>
            <a:prstGeom prst="star8">
              <a:avLst>
                <a:gd name="adj" fmla="val 38250"/>
              </a:avLst>
            </a:prstGeom>
            <a:solidFill>
              <a:schemeClr val="hlink"/>
            </a:solidFill>
            <a:ln w="12700">
              <a:solidFill>
                <a:schemeClr val="tx1"/>
              </a:solidFill>
              <a:miter lim="800000"/>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373" name="Group 725"/>
          <p:cNvGrpSpPr>
            <a:grpSpLocks/>
          </p:cNvGrpSpPr>
          <p:nvPr/>
        </p:nvGrpSpPr>
        <p:grpSpPr bwMode="auto">
          <a:xfrm>
            <a:off x="2093913" y="2941638"/>
            <a:ext cx="2292350" cy="1720850"/>
            <a:chOff x="1319" y="1853"/>
            <a:chExt cx="1444" cy="1084"/>
          </a:xfrm>
        </p:grpSpPr>
        <p:sp>
          <p:nvSpPr>
            <p:cNvPr id="796350" name="Line 702"/>
            <p:cNvSpPr>
              <a:spLocks noChangeShapeType="1"/>
            </p:cNvSpPr>
            <p:nvPr/>
          </p:nvSpPr>
          <p:spPr bwMode="auto">
            <a:xfrm flipV="1">
              <a:off x="1705" y="1853"/>
              <a:ext cx="1058" cy="685"/>
            </a:xfrm>
            <a:prstGeom prst="line">
              <a:avLst/>
            </a:prstGeom>
            <a:noFill/>
            <a:ln w="57150">
              <a:solidFill>
                <a:srgbClr val="333399"/>
              </a:solidFill>
              <a:round/>
              <a:headEnd type="triangl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56" name="Text Box 708"/>
            <p:cNvSpPr txBox="1">
              <a:spLocks noChangeArrowheads="1"/>
            </p:cNvSpPr>
            <p:nvPr/>
          </p:nvSpPr>
          <p:spPr bwMode="auto">
            <a:xfrm>
              <a:off x="1319" y="2591"/>
              <a:ext cx="770"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500">
                  <a:solidFill>
                    <a:srgbClr val="FF3300"/>
                  </a:solidFill>
                </a:rPr>
                <a:t>Prayer and </a:t>
              </a:r>
              <a:br>
                <a:rPr lang="en-GB" altLang="en-US" sz="1500">
                  <a:solidFill>
                    <a:srgbClr val="FF3300"/>
                  </a:solidFill>
                </a:rPr>
              </a:br>
              <a:r>
                <a:rPr lang="en-GB" altLang="en-US" sz="1500">
                  <a:solidFill>
                    <a:srgbClr val="FF3300"/>
                  </a:solidFill>
                </a:rPr>
                <a:t>worship</a:t>
              </a:r>
              <a:endParaRPr lang="en-US" altLang="en-US" sz="1500">
                <a:solidFill>
                  <a:srgbClr val="FF3300"/>
                </a:solidFill>
              </a:endParaRPr>
            </a:p>
          </p:txBody>
        </p:sp>
      </p:grpSp>
      <p:grpSp>
        <p:nvGrpSpPr>
          <p:cNvPr id="796374" name="Group 726"/>
          <p:cNvGrpSpPr>
            <a:grpSpLocks/>
          </p:cNvGrpSpPr>
          <p:nvPr/>
        </p:nvGrpSpPr>
        <p:grpSpPr bwMode="auto">
          <a:xfrm>
            <a:off x="5729288" y="2954338"/>
            <a:ext cx="2227262" cy="1703387"/>
            <a:chOff x="3609" y="1861"/>
            <a:chExt cx="1403" cy="1073"/>
          </a:xfrm>
        </p:grpSpPr>
        <p:sp>
          <p:nvSpPr>
            <p:cNvPr id="796352" name="Line 704"/>
            <p:cNvSpPr>
              <a:spLocks noChangeShapeType="1"/>
            </p:cNvSpPr>
            <p:nvPr/>
          </p:nvSpPr>
          <p:spPr bwMode="auto">
            <a:xfrm flipH="1" flipV="1">
              <a:off x="3609" y="1861"/>
              <a:ext cx="1058" cy="685"/>
            </a:xfrm>
            <a:prstGeom prst="line">
              <a:avLst/>
            </a:prstGeom>
            <a:noFill/>
            <a:ln w="57150">
              <a:solidFill>
                <a:srgbClr val="333399"/>
              </a:solidFill>
              <a:round/>
              <a:headEnd type="triangl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57" name="Text Box 709"/>
            <p:cNvSpPr txBox="1">
              <a:spLocks noChangeArrowheads="1"/>
            </p:cNvSpPr>
            <p:nvPr/>
          </p:nvSpPr>
          <p:spPr bwMode="auto">
            <a:xfrm>
              <a:off x="4216" y="2588"/>
              <a:ext cx="796"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500">
                  <a:solidFill>
                    <a:srgbClr val="FF3300"/>
                  </a:solidFill>
                </a:rPr>
                <a:t>Clandestine</a:t>
              </a:r>
              <a:br>
                <a:rPr lang="en-GB" altLang="en-US" sz="1500">
                  <a:solidFill>
                    <a:srgbClr val="FF3300"/>
                  </a:solidFill>
                </a:rPr>
              </a:br>
              <a:r>
                <a:rPr lang="en-GB" altLang="en-US" sz="1500">
                  <a:solidFill>
                    <a:srgbClr val="FF3300"/>
                  </a:solidFill>
                </a:rPr>
                <a:t> meetings</a:t>
              </a:r>
              <a:endParaRPr lang="en-US" altLang="en-US" sz="1500">
                <a:solidFill>
                  <a:srgbClr val="FF3300"/>
                </a:solidFill>
              </a:endParaRPr>
            </a:p>
          </p:txBody>
        </p:sp>
      </p:grpSp>
      <p:grpSp>
        <p:nvGrpSpPr>
          <p:cNvPr id="796376" name="Group 728"/>
          <p:cNvGrpSpPr>
            <a:grpSpLocks/>
          </p:cNvGrpSpPr>
          <p:nvPr/>
        </p:nvGrpSpPr>
        <p:grpSpPr bwMode="auto">
          <a:xfrm>
            <a:off x="4292600" y="5076825"/>
            <a:ext cx="1581150" cy="1135063"/>
            <a:chOff x="2704" y="3283"/>
            <a:chExt cx="996" cy="715"/>
          </a:xfrm>
        </p:grpSpPr>
        <p:sp>
          <p:nvSpPr>
            <p:cNvPr id="796361" name="Line 713"/>
            <p:cNvSpPr>
              <a:spLocks noChangeShapeType="1"/>
            </p:cNvSpPr>
            <p:nvPr/>
          </p:nvSpPr>
          <p:spPr bwMode="auto">
            <a:xfrm>
              <a:off x="2704" y="3283"/>
              <a:ext cx="124" cy="326"/>
            </a:xfrm>
            <a:prstGeom prst="line">
              <a:avLst/>
            </a:prstGeom>
            <a:noFill/>
            <a:ln w="57150">
              <a:solidFill>
                <a:srgbClr val="333399"/>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63" name="Line 715"/>
            <p:cNvSpPr>
              <a:spLocks noChangeShapeType="1"/>
            </p:cNvSpPr>
            <p:nvPr/>
          </p:nvSpPr>
          <p:spPr bwMode="auto">
            <a:xfrm flipH="1">
              <a:off x="3576" y="3291"/>
              <a:ext cx="124" cy="326"/>
            </a:xfrm>
            <a:prstGeom prst="line">
              <a:avLst/>
            </a:prstGeom>
            <a:noFill/>
            <a:ln w="57150">
              <a:solidFill>
                <a:srgbClr val="333399"/>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64" name="Text Box 716"/>
            <p:cNvSpPr txBox="1">
              <a:spLocks noChangeArrowheads="1"/>
            </p:cNvSpPr>
            <p:nvPr/>
          </p:nvSpPr>
          <p:spPr bwMode="auto">
            <a:xfrm>
              <a:off x="2848" y="3652"/>
              <a:ext cx="767" cy="346"/>
            </a:xfrm>
            <a:prstGeom prst="rect">
              <a:avLst/>
            </a:prstGeom>
            <a:solidFill>
              <a:schemeClr val="bg1"/>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500">
                  <a:solidFill>
                    <a:srgbClr val="FF3300"/>
                  </a:solidFill>
                </a:rPr>
                <a:t>‘Charitable</a:t>
              </a:r>
              <a:br>
                <a:rPr lang="en-GB" altLang="en-US" sz="1500">
                  <a:solidFill>
                    <a:srgbClr val="FF3300"/>
                  </a:solidFill>
                </a:rPr>
              </a:br>
              <a:r>
                <a:rPr lang="en-GB" altLang="en-US" sz="1500">
                  <a:solidFill>
                    <a:srgbClr val="FF3300"/>
                  </a:solidFill>
                </a:rPr>
                <a:t>foundation’</a:t>
              </a:r>
              <a:endParaRPr lang="en-US" altLang="en-US" sz="1500">
                <a:solidFill>
                  <a:srgbClr val="FF3300"/>
                </a:solidFill>
              </a:endParaRPr>
            </a:p>
          </p:txBody>
        </p:sp>
      </p:grpSp>
      <p:grpSp>
        <p:nvGrpSpPr>
          <p:cNvPr id="796377" name="Group 729"/>
          <p:cNvGrpSpPr>
            <a:grpSpLocks/>
          </p:cNvGrpSpPr>
          <p:nvPr/>
        </p:nvGrpSpPr>
        <p:grpSpPr bwMode="auto">
          <a:xfrm>
            <a:off x="1833563" y="2024063"/>
            <a:ext cx="2571750" cy="4087812"/>
            <a:chOff x="1155" y="1275"/>
            <a:chExt cx="1620" cy="2575"/>
          </a:xfrm>
        </p:grpSpPr>
        <p:sp>
          <p:nvSpPr>
            <p:cNvPr id="796365" name="Line 717"/>
            <p:cNvSpPr>
              <a:spLocks noChangeShapeType="1"/>
            </p:cNvSpPr>
            <p:nvPr/>
          </p:nvSpPr>
          <p:spPr bwMode="auto">
            <a:xfrm flipH="1" flipV="1">
              <a:off x="1155" y="3826"/>
              <a:ext cx="1620" cy="0"/>
            </a:xfrm>
            <a:prstGeom prst="line">
              <a:avLst/>
            </a:prstGeom>
            <a:noFill/>
            <a:ln w="57150">
              <a:solidFill>
                <a:srgbClr val="333399"/>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66" name="Line 718"/>
            <p:cNvSpPr>
              <a:spLocks noChangeShapeType="1"/>
            </p:cNvSpPr>
            <p:nvPr/>
          </p:nvSpPr>
          <p:spPr bwMode="auto">
            <a:xfrm flipH="1" flipV="1">
              <a:off x="1182" y="1281"/>
              <a:ext cx="1" cy="2569"/>
            </a:xfrm>
            <a:prstGeom prst="line">
              <a:avLst/>
            </a:prstGeom>
            <a:noFill/>
            <a:ln w="57150">
              <a:solidFill>
                <a:srgbClr val="333399"/>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67" name="Line 719"/>
            <p:cNvSpPr>
              <a:spLocks noChangeShapeType="1"/>
            </p:cNvSpPr>
            <p:nvPr/>
          </p:nvSpPr>
          <p:spPr bwMode="auto">
            <a:xfrm>
              <a:off x="1160" y="1275"/>
              <a:ext cx="296" cy="0"/>
            </a:xfrm>
            <a:prstGeom prst="line">
              <a:avLst/>
            </a:prstGeom>
            <a:noFill/>
            <a:ln w="57150">
              <a:solidFill>
                <a:srgbClr val="333399"/>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379" name="Group 731"/>
          <p:cNvGrpSpPr>
            <a:grpSpLocks/>
          </p:cNvGrpSpPr>
          <p:nvPr/>
        </p:nvGrpSpPr>
        <p:grpSpPr bwMode="auto">
          <a:xfrm>
            <a:off x="4987925" y="4256088"/>
            <a:ext cx="2217738" cy="973137"/>
            <a:chOff x="3142" y="2681"/>
            <a:chExt cx="1397" cy="613"/>
          </a:xfrm>
        </p:grpSpPr>
        <p:sp>
          <p:nvSpPr>
            <p:cNvPr id="796353" name="Line 705"/>
            <p:cNvSpPr>
              <a:spLocks noChangeShapeType="1"/>
            </p:cNvSpPr>
            <p:nvPr/>
          </p:nvSpPr>
          <p:spPr bwMode="auto">
            <a:xfrm flipV="1">
              <a:off x="3691" y="2681"/>
              <a:ext cx="482" cy="219"/>
            </a:xfrm>
            <a:prstGeom prst="line">
              <a:avLst/>
            </a:prstGeom>
            <a:noFill/>
            <a:ln w="57150">
              <a:solidFill>
                <a:srgbClr val="333399"/>
              </a:solidFill>
              <a:round/>
              <a:headEnd type="triangl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58" name="Text Box 710"/>
            <p:cNvSpPr txBox="1">
              <a:spLocks noChangeArrowheads="1"/>
            </p:cNvSpPr>
            <p:nvPr/>
          </p:nvSpPr>
          <p:spPr bwMode="auto">
            <a:xfrm>
              <a:off x="3142" y="2948"/>
              <a:ext cx="1397" cy="346"/>
            </a:xfrm>
            <a:prstGeom prst="rect">
              <a:avLst/>
            </a:prstGeom>
            <a:solidFill>
              <a:schemeClr val="bg1"/>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500">
                  <a:solidFill>
                    <a:srgbClr val="FF3300"/>
                  </a:solidFill>
                </a:rPr>
                <a:t>Funds from</a:t>
              </a:r>
              <a:br>
                <a:rPr lang="en-GB" altLang="en-US" sz="1500">
                  <a:solidFill>
                    <a:srgbClr val="FF3300"/>
                  </a:solidFill>
                </a:rPr>
              </a:br>
              <a:r>
                <a:rPr lang="en-GB" altLang="en-US" sz="1500">
                  <a:solidFill>
                    <a:srgbClr val="FF3300"/>
                  </a:solidFill>
                </a:rPr>
                <a:t>wealthy sympathisers’</a:t>
              </a:r>
              <a:endParaRPr lang="en-US" altLang="en-US" sz="1500">
                <a:solidFill>
                  <a:srgbClr val="FF3300"/>
                </a:solidFill>
              </a:endParaRPr>
            </a:p>
          </p:txBody>
        </p:sp>
      </p:grpSp>
      <p:grpSp>
        <p:nvGrpSpPr>
          <p:cNvPr id="796380" name="Group 732"/>
          <p:cNvGrpSpPr>
            <a:grpSpLocks/>
          </p:cNvGrpSpPr>
          <p:nvPr/>
        </p:nvGrpSpPr>
        <p:grpSpPr bwMode="auto">
          <a:xfrm>
            <a:off x="3357563" y="4268788"/>
            <a:ext cx="1687512" cy="973137"/>
            <a:chOff x="2115" y="2689"/>
            <a:chExt cx="1063" cy="613"/>
          </a:xfrm>
        </p:grpSpPr>
        <p:sp>
          <p:nvSpPr>
            <p:cNvPr id="796360" name="Text Box 712"/>
            <p:cNvSpPr txBox="1">
              <a:spLocks noChangeArrowheads="1"/>
            </p:cNvSpPr>
            <p:nvPr/>
          </p:nvSpPr>
          <p:spPr bwMode="auto">
            <a:xfrm>
              <a:off x="2116" y="2956"/>
              <a:ext cx="1062" cy="346"/>
            </a:xfrm>
            <a:prstGeom prst="rect">
              <a:avLst/>
            </a:prstGeom>
            <a:solidFill>
              <a:schemeClr val="bg1"/>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500">
                  <a:solidFill>
                    <a:srgbClr val="FF3300"/>
                  </a:solidFill>
                </a:rPr>
                <a:t>Funds from</a:t>
              </a:r>
              <a:br>
                <a:rPr lang="en-GB" altLang="en-US" sz="1500">
                  <a:solidFill>
                    <a:srgbClr val="FF3300"/>
                  </a:solidFill>
                </a:rPr>
              </a:br>
              <a:r>
                <a:rPr lang="en-GB" altLang="en-US" sz="1500">
                  <a:solidFill>
                    <a:srgbClr val="FF3300"/>
                  </a:solidFill>
                </a:rPr>
                <a:t>local community</a:t>
              </a:r>
              <a:endParaRPr lang="en-US" altLang="en-US" sz="1500">
                <a:solidFill>
                  <a:srgbClr val="FF3300"/>
                </a:solidFill>
              </a:endParaRPr>
            </a:p>
          </p:txBody>
        </p:sp>
        <p:sp>
          <p:nvSpPr>
            <p:cNvPr id="796378" name="Line 730"/>
            <p:cNvSpPr>
              <a:spLocks noChangeShapeType="1"/>
            </p:cNvSpPr>
            <p:nvPr/>
          </p:nvSpPr>
          <p:spPr bwMode="auto">
            <a:xfrm flipH="1" flipV="1">
              <a:off x="2115" y="2689"/>
              <a:ext cx="482" cy="219"/>
            </a:xfrm>
            <a:prstGeom prst="line">
              <a:avLst/>
            </a:prstGeom>
            <a:noFill/>
            <a:ln w="57150">
              <a:solidFill>
                <a:srgbClr val="333399"/>
              </a:solidFill>
              <a:round/>
              <a:headEnd type="triangl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796381"/>
                                        </p:tgtEl>
                                        <p:attrNameLst>
                                          <p:attrName>style.visibility</p:attrName>
                                        </p:attrNameLst>
                                      </p:cBhvr>
                                      <p:to>
                                        <p:strVal val="visible"/>
                                      </p:to>
                                    </p:set>
                                    <p:animEffect transition="in" filter="dissolve">
                                      <p:cBhvr>
                                        <p:cTn id="7" dur="1000"/>
                                        <p:tgtEl>
                                          <p:spTgt spid="796381"/>
                                        </p:tgtEl>
                                      </p:cBhvr>
                                    </p:animEffect>
                                  </p:childTnLst>
                                </p:cTn>
                              </p:par>
                            </p:childTnLst>
                          </p:cTn>
                        </p:par>
                        <p:par>
                          <p:cTn id="8" fill="hold" nodeType="afterGroup">
                            <p:stCondLst>
                              <p:cond delay="1000"/>
                            </p:stCondLst>
                            <p:childTnLst>
                              <p:par>
                                <p:cTn id="9" presetID="9" presetClass="entr" presetSubtype="0" fill="hold" nodeType="afterEffect">
                                  <p:stCondLst>
                                    <p:cond delay="0"/>
                                  </p:stCondLst>
                                  <p:childTnLst>
                                    <p:set>
                                      <p:cBhvr>
                                        <p:cTn id="10" dur="1" fill="hold">
                                          <p:stCondLst>
                                            <p:cond delay="0"/>
                                          </p:stCondLst>
                                        </p:cTn>
                                        <p:tgtEl>
                                          <p:spTgt spid="796340"/>
                                        </p:tgtEl>
                                        <p:attrNameLst>
                                          <p:attrName>style.visibility</p:attrName>
                                        </p:attrNameLst>
                                      </p:cBhvr>
                                      <p:to>
                                        <p:strVal val="visible"/>
                                      </p:to>
                                    </p:set>
                                    <p:animEffect transition="in" filter="dissolve">
                                      <p:cBhvr>
                                        <p:cTn id="11" dur="1000"/>
                                        <p:tgtEl>
                                          <p:spTgt spid="796340"/>
                                        </p:tgtEl>
                                      </p:cBhvr>
                                    </p:animEffect>
                                  </p:childTnLst>
                                </p:cTn>
                              </p:par>
                            </p:childTnLst>
                          </p:cTn>
                        </p:par>
                        <p:par>
                          <p:cTn id="12" fill="hold" nodeType="afterGroup">
                            <p:stCondLst>
                              <p:cond delay="2000"/>
                            </p:stCondLst>
                            <p:childTnLst>
                              <p:par>
                                <p:cTn id="13" presetID="9" presetClass="exit" presetSubtype="0" fill="hold" nodeType="afterEffect">
                                  <p:stCondLst>
                                    <p:cond delay="0"/>
                                  </p:stCondLst>
                                  <p:childTnLst>
                                    <p:animEffect transition="out" filter="dissolve">
                                      <p:cBhvr>
                                        <p:cTn id="14" dur="2000"/>
                                        <p:tgtEl>
                                          <p:spTgt spid="796340"/>
                                        </p:tgtEl>
                                      </p:cBhvr>
                                    </p:animEffect>
                                    <p:set>
                                      <p:cBhvr>
                                        <p:cTn id="15" dur="1" fill="hold">
                                          <p:stCondLst>
                                            <p:cond delay="1999"/>
                                          </p:stCondLst>
                                        </p:cTn>
                                        <p:tgtEl>
                                          <p:spTgt spid="796340"/>
                                        </p:tgtEl>
                                        <p:attrNameLst>
                                          <p:attrName>style.visibility</p:attrName>
                                        </p:attrNameLst>
                                      </p:cBhvr>
                                      <p:to>
                                        <p:strVal val="hidden"/>
                                      </p:to>
                                    </p:set>
                                  </p:childTnLst>
                                </p:cTn>
                              </p:par>
                              <p:par>
                                <p:cTn id="16" presetID="9" presetClass="entr" presetSubtype="0" fill="hold" nodeType="withEffect">
                                  <p:stCondLst>
                                    <p:cond delay="0"/>
                                  </p:stCondLst>
                                  <p:childTnLst>
                                    <p:set>
                                      <p:cBhvr>
                                        <p:cTn id="17" dur="1" fill="hold">
                                          <p:stCondLst>
                                            <p:cond delay="0"/>
                                          </p:stCondLst>
                                        </p:cTn>
                                        <p:tgtEl>
                                          <p:spTgt spid="796341"/>
                                        </p:tgtEl>
                                        <p:attrNameLst>
                                          <p:attrName>style.visibility</p:attrName>
                                        </p:attrNameLst>
                                      </p:cBhvr>
                                      <p:to>
                                        <p:strVal val="visible"/>
                                      </p:to>
                                    </p:set>
                                    <p:animEffect transition="in" filter="dissolve">
                                      <p:cBhvr>
                                        <p:cTn id="18" dur="2000"/>
                                        <p:tgtEl>
                                          <p:spTgt spid="796341"/>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xit" presetSubtype="1" fill="hold" nodeType="clickEffect">
                                  <p:stCondLst>
                                    <p:cond delay="0"/>
                                  </p:stCondLst>
                                  <p:childTnLst>
                                    <p:anim calcmode="lin" valueType="num">
                                      <p:cBhvr additive="base">
                                        <p:cTn id="22" dur="500"/>
                                        <p:tgtEl>
                                          <p:spTgt spid="796381"/>
                                        </p:tgtEl>
                                        <p:attrNameLst>
                                          <p:attrName>ppt_x</p:attrName>
                                        </p:attrNameLst>
                                      </p:cBhvr>
                                      <p:tavLst>
                                        <p:tav tm="0">
                                          <p:val>
                                            <p:strVal val="ppt_x"/>
                                          </p:val>
                                        </p:tav>
                                        <p:tav tm="100000">
                                          <p:val>
                                            <p:strVal val="ppt_x"/>
                                          </p:val>
                                        </p:tav>
                                      </p:tavLst>
                                    </p:anim>
                                    <p:anim calcmode="lin" valueType="num">
                                      <p:cBhvr additive="base">
                                        <p:cTn id="23" dur="500"/>
                                        <p:tgtEl>
                                          <p:spTgt spid="796381"/>
                                        </p:tgtEl>
                                        <p:attrNameLst>
                                          <p:attrName>ppt_y</p:attrName>
                                        </p:attrNameLst>
                                      </p:cBhvr>
                                      <p:tavLst>
                                        <p:tav tm="0">
                                          <p:val>
                                            <p:strVal val="ppt_y"/>
                                          </p:val>
                                        </p:tav>
                                        <p:tav tm="100000">
                                          <p:val>
                                            <p:strVal val="0-ppt_h/2"/>
                                          </p:val>
                                        </p:tav>
                                      </p:tavLst>
                                    </p:anim>
                                    <p:set>
                                      <p:cBhvr>
                                        <p:cTn id="24" dur="1" fill="hold">
                                          <p:stCondLst>
                                            <p:cond delay="499"/>
                                          </p:stCondLst>
                                        </p:cTn>
                                        <p:tgtEl>
                                          <p:spTgt spid="796381"/>
                                        </p:tgtEl>
                                        <p:attrNameLst>
                                          <p:attrName>style.visibility</p:attrName>
                                        </p:attrNameLst>
                                      </p:cBhvr>
                                      <p:to>
                                        <p:strVal val="hidden"/>
                                      </p:to>
                                    </p:set>
                                  </p:childTnLst>
                                </p:cTn>
                              </p:par>
                              <p:par>
                                <p:cTn id="25" presetID="2" presetClass="entr" presetSubtype="4" fill="hold" nodeType="withEffect">
                                  <p:stCondLst>
                                    <p:cond delay="0"/>
                                  </p:stCondLst>
                                  <p:childTnLst>
                                    <p:set>
                                      <p:cBhvr>
                                        <p:cTn id="26" dur="1" fill="hold">
                                          <p:stCondLst>
                                            <p:cond delay="0"/>
                                          </p:stCondLst>
                                        </p:cTn>
                                        <p:tgtEl>
                                          <p:spTgt spid="796371"/>
                                        </p:tgtEl>
                                        <p:attrNameLst>
                                          <p:attrName>style.visibility</p:attrName>
                                        </p:attrNameLst>
                                      </p:cBhvr>
                                      <p:to>
                                        <p:strVal val="visible"/>
                                      </p:to>
                                    </p:set>
                                    <p:anim calcmode="lin" valueType="num">
                                      <p:cBhvr additive="base">
                                        <p:cTn id="27" dur="1000" fill="hold"/>
                                        <p:tgtEl>
                                          <p:spTgt spid="796371"/>
                                        </p:tgtEl>
                                        <p:attrNameLst>
                                          <p:attrName>ppt_x</p:attrName>
                                        </p:attrNameLst>
                                      </p:cBhvr>
                                      <p:tavLst>
                                        <p:tav tm="0">
                                          <p:val>
                                            <p:strVal val="#ppt_x"/>
                                          </p:val>
                                        </p:tav>
                                        <p:tav tm="100000">
                                          <p:val>
                                            <p:strVal val="#ppt_x"/>
                                          </p:val>
                                        </p:tav>
                                      </p:tavLst>
                                    </p:anim>
                                    <p:anim calcmode="lin" valueType="num">
                                      <p:cBhvr additive="base">
                                        <p:cTn id="28" dur="1000" fill="hold"/>
                                        <p:tgtEl>
                                          <p:spTgt spid="796371"/>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8" presetClass="entr" presetSubtype="16" fill="hold" nodeType="clickEffect">
                                  <p:stCondLst>
                                    <p:cond delay="0"/>
                                  </p:stCondLst>
                                  <p:childTnLst>
                                    <p:set>
                                      <p:cBhvr>
                                        <p:cTn id="32" dur="1" fill="hold">
                                          <p:stCondLst>
                                            <p:cond delay="0"/>
                                          </p:stCondLst>
                                        </p:cTn>
                                        <p:tgtEl>
                                          <p:spTgt spid="796373"/>
                                        </p:tgtEl>
                                        <p:attrNameLst>
                                          <p:attrName>style.visibility</p:attrName>
                                        </p:attrNameLst>
                                      </p:cBhvr>
                                      <p:to>
                                        <p:strVal val="visible"/>
                                      </p:to>
                                    </p:set>
                                    <p:animEffect transition="in" filter="diamond(in)">
                                      <p:cBhvr>
                                        <p:cTn id="33" dur="1000"/>
                                        <p:tgtEl>
                                          <p:spTgt spid="796373"/>
                                        </p:tgtEl>
                                      </p:cBhvr>
                                    </p:animEffect>
                                  </p:childTnLst>
                                </p:cTn>
                              </p:par>
                            </p:childTnLst>
                          </p:cTn>
                        </p:par>
                        <p:par>
                          <p:cTn id="34" fill="hold" nodeType="afterGroup">
                            <p:stCondLst>
                              <p:cond delay="1000"/>
                            </p:stCondLst>
                            <p:childTnLst>
                              <p:par>
                                <p:cTn id="35" presetID="8" presetClass="entr" presetSubtype="16" fill="hold" nodeType="afterEffect">
                                  <p:stCondLst>
                                    <p:cond delay="0"/>
                                  </p:stCondLst>
                                  <p:childTnLst>
                                    <p:set>
                                      <p:cBhvr>
                                        <p:cTn id="36" dur="1" fill="hold">
                                          <p:stCondLst>
                                            <p:cond delay="0"/>
                                          </p:stCondLst>
                                        </p:cTn>
                                        <p:tgtEl>
                                          <p:spTgt spid="796374"/>
                                        </p:tgtEl>
                                        <p:attrNameLst>
                                          <p:attrName>style.visibility</p:attrName>
                                        </p:attrNameLst>
                                      </p:cBhvr>
                                      <p:to>
                                        <p:strVal val="visible"/>
                                      </p:to>
                                    </p:set>
                                    <p:animEffect transition="in" filter="diamond(in)">
                                      <p:cBhvr>
                                        <p:cTn id="37" dur="1000"/>
                                        <p:tgtEl>
                                          <p:spTgt spid="79637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8" presetClass="entr" presetSubtype="16" fill="hold" nodeType="clickEffect">
                                  <p:stCondLst>
                                    <p:cond delay="0"/>
                                  </p:stCondLst>
                                  <p:childTnLst>
                                    <p:set>
                                      <p:cBhvr>
                                        <p:cTn id="41" dur="1" fill="hold">
                                          <p:stCondLst>
                                            <p:cond delay="0"/>
                                          </p:stCondLst>
                                        </p:cTn>
                                        <p:tgtEl>
                                          <p:spTgt spid="796379"/>
                                        </p:tgtEl>
                                        <p:attrNameLst>
                                          <p:attrName>style.visibility</p:attrName>
                                        </p:attrNameLst>
                                      </p:cBhvr>
                                      <p:to>
                                        <p:strVal val="visible"/>
                                      </p:to>
                                    </p:set>
                                    <p:animEffect transition="in" filter="diamond(in)">
                                      <p:cBhvr>
                                        <p:cTn id="42" dur="1000"/>
                                        <p:tgtEl>
                                          <p:spTgt spid="796379"/>
                                        </p:tgtEl>
                                      </p:cBhvr>
                                    </p:animEffect>
                                  </p:childTnLst>
                                </p:cTn>
                              </p:par>
                            </p:childTnLst>
                          </p:cTn>
                        </p:par>
                        <p:par>
                          <p:cTn id="43" fill="hold" nodeType="afterGroup">
                            <p:stCondLst>
                              <p:cond delay="1000"/>
                            </p:stCondLst>
                            <p:childTnLst>
                              <p:par>
                                <p:cTn id="44" presetID="8" presetClass="entr" presetSubtype="16" fill="hold" nodeType="afterEffect">
                                  <p:stCondLst>
                                    <p:cond delay="0"/>
                                  </p:stCondLst>
                                  <p:childTnLst>
                                    <p:set>
                                      <p:cBhvr>
                                        <p:cTn id="45" dur="1" fill="hold">
                                          <p:stCondLst>
                                            <p:cond delay="0"/>
                                          </p:stCondLst>
                                        </p:cTn>
                                        <p:tgtEl>
                                          <p:spTgt spid="796380"/>
                                        </p:tgtEl>
                                        <p:attrNameLst>
                                          <p:attrName>style.visibility</p:attrName>
                                        </p:attrNameLst>
                                      </p:cBhvr>
                                      <p:to>
                                        <p:strVal val="visible"/>
                                      </p:to>
                                    </p:set>
                                    <p:animEffect transition="in" filter="diamond(in)">
                                      <p:cBhvr>
                                        <p:cTn id="46" dur="1000"/>
                                        <p:tgtEl>
                                          <p:spTgt spid="796380"/>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8" presetClass="entr" presetSubtype="16" fill="hold" nodeType="clickEffect">
                                  <p:stCondLst>
                                    <p:cond delay="0"/>
                                  </p:stCondLst>
                                  <p:childTnLst>
                                    <p:set>
                                      <p:cBhvr>
                                        <p:cTn id="50" dur="1" fill="hold">
                                          <p:stCondLst>
                                            <p:cond delay="0"/>
                                          </p:stCondLst>
                                        </p:cTn>
                                        <p:tgtEl>
                                          <p:spTgt spid="796376"/>
                                        </p:tgtEl>
                                        <p:attrNameLst>
                                          <p:attrName>style.visibility</p:attrName>
                                        </p:attrNameLst>
                                      </p:cBhvr>
                                      <p:to>
                                        <p:strVal val="visible"/>
                                      </p:to>
                                    </p:set>
                                    <p:animEffect transition="in" filter="diamond(in)">
                                      <p:cBhvr>
                                        <p:cTn id="51" dur="2000"/>
                                        <p:tgtEl>
                                          <p:spTgt spid="796376"/>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8" presetClass="entr" presetSubtype="16" fill="hold" nodeType="clickEffect">
                                  <p:stCondLst>
                                    <p:cond delay="0"/>
                                  </p:stCondLst>
                                  <p:childTnLst>
                                    <p:set>
                                      <p:cBhvr>
                                        <p:cTn id="55" dur="1" fill="hold">
                                          <p:stCondLst>
                                            <p:cond delay="0"/>
                                          </p:stCondLst>
                                        </p:cTn>
                                        <p:tgtEl>
                                          <p:spTgt spid="796377"/>
                                        </p:tgtEl>
                                        <p:attrNameLst>
                                          <p:attrName>style.visibility</p:attrName>
                                        </p:attrNameLst>
                                      </p:cBhvr>
                                      <p:to>
                                        <p:strVal val="visible"/>
                                      </p:to>
                                    </p:set>
                                    <p:animEffect transition="in" filter="diamond(in)">
                                      <p:cBhvr>
                                        <p:cTn id="56" dur="1000"/>
                                        <p:tgtEl>
                                          <p:spTgt spid="7963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 Lessons Learned Ltd 2016 </a:t>
            </a:r>
            <a:endParaRPr lang="en-GB" altLang="en-US"/>
          </a:p>
        </p:txBody>
      </p:sp>
      <p:sp>
        <p:nvSpPr>
          <p:cNvPr id="5" name="Slide Number Placeholder 4"/>
          <p:cNvSpPr>
            <a:spLocks noGrp="1"/>
          </p:cNvSpPr>
          <p:nvPr>
            <p:ph type="sldNum" sz="quarter" idx="11"/>
          </p:nvPr>
        </p:nvSpPr>
        <p:spPr/>
        <p:txBody>
          <a:bodyPr/>
          <a:lstStyle/>
          <a:p>
            <a:fld id="{C1398198-BE8A-4565-AD30-D0E4EEB1FA1E}" type="slidenum">
              <a:rPr lang="en-GB" altLang="en-US"/>
              <a:pPr/>
              <a:t>2</a:t>
            </a:fld>
            <a:endParaRPr lang="en-GB" altLang="en-US"/>
          </a:p>
        </p:txBody>
      </p:sp>
      <p:sp>
        <p:nvSpPr>
          <p:cNvPr id="786434" name="Rectangle 2"/>
          <p:cNvSpPr>
            <a:spLocks noGrp="1" noChangeArrowheads="1"/>
          </p:cNvSpPr>
          <p:nvPr>
            <p:ph type="title"/>
          </p:nvPr>
        </p:nvSpPr>
        <p:spPr/>
        <p:txBody>
          <a:bodyPr/>
          <a:lstStyle/>
          <a:p>
            <a:r>
              <a:rPr lang="en-GB" altLang="en-US"/>
              <a:t>Clandestine Use of Place of Worship (2)</a:t>
            </a:r>
            <a:endParaRPr lang="en-US" altLang="en-US"/>
          </a:p>
        </p:txBody>
      </p:sp>
      <p:sp>
        <p:nvSpPr>
          <p:cNvPr id="786435" name="Rectangle 3"/>
          <p:cNvSpPr>
            <a:spLocks noGrp="1" noChangeArrowheads="1"/>
          </p:cNvSpPr>
          <p:nvPr>
            <p:ph type="body" idx="1"/>
          </p:nvPr>
        </p:nvSpPr>
        <p:spPr>
          <a:xfrm>
            <a:off x="1182688" y="1196975"/>
            <a:ext cx="7637462" cy="5184775"/>
          </a:xfrm>
        </p:spPr>
        <p:txBody>
          <a:bodyPr/>
          <a:lstStyle/>
          <a:p>
            <a:pPr>
              <a:buFont typeface="Wingdings" panose="05000000000000000000" pitchFamily="2" charset="2"/>
              <a:buNone/>
            </a:pPr>
            <a:r>
              <a:rPr lang="en-GB" altLang="en-US" u="sng">
                <a:solidFill>
                  <a:srgbClr val="FF0000"/>
                </a:solidFill>
              </a:rPr>
              <a:t>Key facts</a:t>
            </a:r>
          </a:p>
          <a:p>
            <a:pPr lvl="1"/>
            <a:r>
              <a:rPr lang="en-GB" altLang="en-US" u="sng"/>
              <a:t>Religious extremism</a:t>
            </a:r>
            <a:r>
              <a:rPr lang="en-GB" altLang="en-US"/>
              <a:t>: places of worship can become a target for extremists’ fund-raising activities</a:t>
            </a:r>
            <a:endParaRPr lang="en-GB" altLang="en-US" u="sng"/>
          </a:p>
          <a:p>
            <a:pPr lvl="1"/>
            <a:r>
              <a:rPr lang="en-GB" altLang="en-US" u="sng"/>
              <a:t>Scope</a:t>
            </a:r>
            <a:r>
              <a:rPr lang="en-GB" altLang="en-US"/>
              <a:t>: only likely to apply to terrorist groups with a religious agenda</a:t>
            </a:r>
            <a:endParaRPr lang="en-GB" altLang="en-US" u="sng"/>
          </a:p>
          <a:p>
            <a:pPr>
              <a:buFont typeface="Wingdings" panose="05000000000000000000" pitchFamily="2" charset="2"/>
              <a:buNone/>
            </a:pPr>
            <a:r>
              <a:rPr lang="en-GB" altLang="en-US" u="sng">
                <a:solidFill>
                  <a:srgbClr val="FF0000"/>
                </a:solidFill>
              </a:rPr>
              <a:t>Terrorist financier’s perspective</a:t>
            </a:r>
          </a:p>
          <a:p>
            <a:pPr lvl="1"/>
            <a:r>
              <a:rPr lang="en-GB" altLang="en-US"/>
              <a:t>Likely centre for sympathisers – a good potential source for fund-raising</a:t>
            </a:r>
          </a:p>
          <a:p>
            <a:pPr lvl="1">
              <a:buFont typeface="Wingdings" panose="05000000000000000000" pitchFamily="2" charset="2"/>
              <a:buNone/>
            </a:pPr>
            <a:endParaRPr lang="en-GB" altLang="en-US"/>
          </a:p>
          <a:p>
            <a:pPr lvl="1"/>
            <a:endParaRPr lang="en-US" altLang="en-US"/>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 Lessons Learned Ltd 2016 </a:t>
            </a:r>
            <a:endParaRPr lang="en-GB" altLang="en-US"/>
          </a:p>
        </p:txBody>
      </p:sp>
      <p:sp>
        <p:nvSpPr>
          <p:cNvPr id="5" name="Slide Number Placeholder 4"/>
          <p:cNvSpPr>
            <a:spLocks noGrp="1"/>
          </p:cNvSpPr>
          <p:nvPr>
            <p:ph type="sldNum" sz="quarter" idx="11"/>
          </p:nvPr>
        </p:nvSpPr>
        <p:spPr/>
        <p:txBody>
          <a:bodyPr/>
          <a:lstStyle/>
          <a:p>
            <a:fld id="{20A0BBDE-5F3A-4FE9-BA1F-7DE4B44798AF}" type="slidenum">
              <a:rPr lang="en-GB" altLang="en-US"/>
              <a:pPr/>
              <a:t>3</a:t>
            </a:fld>
            <a:endParaRPr lang="en-GB" altLang="en-US"/>
          </a:p>
        </p:txBody>
      </p:sp>
      <p:sp>
        <p:nvSpPr>
          <p:cNvPr id="787458" name="Rectangle 2"/>
          <p:cNvSpPr>
            <a:spLocks noGrp="1" noChangeArrowheads="1"/>
          </p:cNvSpPr>
          <p:nvPr>
            <p:ph type="title"/>
          </p:nvPr>
        </p:nvSpPr>
        <p:spPr/>
        <p:txBody>
          <a:bodyPr/>
          <a:lstStyle/>
          <a:p>
            <a:r>
              <a:rPr lang="en-GB" altLang="en-US"/>
              <a:t>Clandestine Use of Place of Worship (3)</a:t>
            </a:r>
            <a:endParaRPr lang="en-US" altLang="en-US"/>
          </a:p>
        </p:txBody>
      </p:sp>
      <p:sp>
        <p:nvSpPr>
          <p:cNvPr id="787459" name="Rectangle 3"/>
          <p:cNvSpPr>
            <a:spLocks noGrp="1" noChangeArrowheads="1"/>
          </p:cNvSpPr>
          <p:nvPr>
            <p:ph type="body" idx="1"/>
          </p:nvPr>
        </p:nvSpPr>
        <p:spPr>
          <a:xfrm>
            <a:off x="1182688" y="1196975"/>
            <a:ext cx="7637462" cy="5327650"/>
          </a:xfrm>
        </p:spPr>
        <p:txBody>
          <a:bodyPr/>
          <a:lstStyle/>
          <a:p>
            <a:pPr>
              <a:buFont typeface="Wingdings" panose="05000000000000000000" pitchFamily="2" charset="2"/>
              <a:buNone/>
            </a:pPr>
            <a:r>
              <a:rPr lang="en-GB" altLang="en-US" u="sng">
                <a:solidFill>
                  <a:srgbClr val="FF0000"/>
                </a:solidFill>
              </a:rPr>
              <a:t>Possible ‘red flags’</a:t>
            </a:r>
          </a:p>
          <a:p>
            <a:pPr lvl="1"/>
            <a:r>
              <a:rPr lang="en-GB" altLang="en-US"/>
              <a:t>Difficulties in establishing and identifying who owns and controls a centre for religious worship</a:t>
            </a:r>
          </a:p>
          <a:p>
            <a:pPr lvl="1"/>
            <a:r>
              <a:rPr lang="en-GB" altLang="en-US"/>
              <a:t>Unexplained large volumes of ‘donations’ that are inconsistent with the size and wealth of the local faith community</a:t>
            </a:r>
          </a:p>
          <a:p>
            <a:pPr lvl="1"/>
            <a:r>
              <a:rPr lang="en-GB" altLang="en-US"/>
              <a:t>Financial movements including forward transfers to third parties whose connection with the centre and its business are unknown or unexplained</a:t>
            </a:r>
          </a:p>
          <a:p>
            <a:pPr lvl="1"/>
            <a:r>
              <a:rPr lang="en-GB" altLang="en-US"/>
              <a:t>Connections between the local faith community and countries known to be at a high risk from terrorism</a:t>
            </a:r>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762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12700" dir="54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GB" altLang="en-US" sz="20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762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12700" dir="54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GB" altLang="en-US" sz="20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Ocean</Template>
  <TotalTime>26744</TotalTime>
  <Words>551</Words>
  <Application>Microsoft Office PowerPoint</Application>
  <PresentationFormat>On-screen Show (4:3)</PresentationFormat>
  <Paragraphs>44</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Times New Roman</vt:lpstr>
      <vt:lpstr>Arial</vt:lpstr>
      <vt:lpstr>Wingdings</vt:lpstr>
      <vt:lpstr>Century Gothic</vt:lpstr>
      <vt:lpstr>Impact</vt:lpstr>
      <vt:lpstr>Default Design</vt:lpstr>
      <vt:lpstr>Clandestine Use of Place of Worship (1)</vt:lpstr>
      <vt:lpstr>Clandestine Use of Place of Worship (2)</vt:lpstr>
      <vt:lpstr>Clandestine Use of Place of Worship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Parkman</dc:creator>
  <cp:lastModifiedBy>Tim Parkman</cp:lastModifiedBy>
  <cp:revision>1036</cp:revision>
  <dcterms:modified xsi:type="dcterms:W3CDTF">2016-09-07T12:29:51Z</dcterms:modified>
</cp:coreProperties>
</file>