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2BB"/>
    <a:srgbClr val="00AA00"/>
    <a:srgbClr val="00B400"/>
    <a:srgbClr val="00AE00"/>
    <a:srgbClr val="FF0000"/>
    <a:srgbClr val="00C000"/>
    <a:srgbClr val="9DBFF1"/>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5404" autoAdjust="0"/>
  </p:normalViewPr>
  <p:slideViewPr>
    <p:cSldViewPr snapToObjects="1">
      <p:cViewPr varScale="1">
        <p:scale>
          <a:sx n="48" d="100"/>
          <a:sy n="48" d="100"/>
        </p:scale>
        <p:origin x="2486"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786"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15CB0DB8-2402-4AA2-8D2D-68C35472634E}"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B9B98DEB-7DC7-4FB2-86A1-39404D48BBDA}"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FBD58839-0719-4C44-8572-13515F4DD5F0}"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r>
              <a:rPr lang="en-GB" altLang="en-US" sz="1100" u="sng">
                <a:latin typeface="Arial" panose="020B0604020202020204" pitchFamily="34" charset="0"/>
              </a:rPr>
              <a:t>Use of correspondent bank accounts for money laundering – example</a:t>
            </a:r>
          </a:p>
          <a:p>
            <a:r>
              <a:rPr lang="en-GB" altLang="en-US" sz="1100">
                <a:latin typeface="Arial" panose="020B0604020202020204" pitchFamily="34" charset="0"/>
              </a:rPr>
              <a:t>The example derives from a real case.  Mr X was a citizen of Country A.  He registered a bank in Country B (‘Acme Bank’).  Acme Bank was a shell bank, had no real physical presence, no staff and no remit ever to provide services to anyone other than Mr X;  in fact its sole purpose was to act as a vehicle for Mr X’s money.  Mr X deposited USD $25M of his money before moving on to Country C.</a:t>
            </a:r>
          </a:p>
          <a:p>
            <a:r>
              <a:rPr lang="en-GB" altLang="en-US" sz="1100">
                <a:latin typeface="Arial" panose="020B0604020202020204" pitchFamily="34" charset="0"/>
              </a:rPr>
              <a:t>In countries C, D and E Mr X went to various banking institutions and, acting as a representative for Acme Bank, established correspondent banking accounts in the Bank’s name.  He then used the correspondent banking services of the host banks to transfer funds to Countries C, D and E from Acme Bank’s accounts in Country B. </a:t>
            </a:r>
          </a:p>
          <a:p>
            <a:r>
              <a:rPr lang="en-GB" altLang="en-US" sz="1100">
                <a:latin typeface="Arial" panose="020B0604020202020204" pitchFamily="34" charset="0"/>
              </a:rPr>
              <a:t>Using this network of correspondent banking accounts Mr X was able to move money across jurisdictions, from where it was used for the purchase of high value and highly tradable goods.</a:t>
            </a:r>
            <a:endParaRPr lang="en-US" altLang="en-US" sz="11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CC1A375E-901A-4826-A12C-E6BD93A37138}"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pPr>
              <a:lnSpc>
                <a:spcPct val="90000"/>
              </a:lnSpc>
            </a:pPr>
            <a:r>
              <a:rPr lang="en-GB" altLang="en-US" sz="1100" u="sng">
                <a:latin typeface="Arial" panose="020B0604020202020204" pitchFamily="34" charset="0"/>
              </a:rPr>
              <a:t>Key facts</a:t>
            </a:r>
          </a:p>
          <a:p>
            <a:pPr>
              <a:lnSpc>
                <a:spcPct val="90000"/>
              </a:lnSpc>
            </a:pPr>
            <a:r>
              <a:rPr lang="en-GB" altLang="en-US" sz="1100">
                <a:latin typeface="Arial" panose="020B0604020202020204" pitchFamily="34" charset="0"/>
              </a:rPr>
              <a:t>Correspondent banking relationships are effectively agreements for one bank to provide services for another in jurisdictions where the first bank does not have a physical presence.   It is a customer-supplier relationship in which the ‘respondent’ bank is the customer and the ‘correspondent’ bank the one that provides the services.  The relationship permits the respondent bank to move money via the correspondent bank’s own accounts and thus to offer its customers a range of services in countries where it does not normally operate.  There are inherent risks in the relationship, because in many of these transactions the correspondent bank does not have direct contact with the customer entity and has to rely on the efficacy of the respondent bank’s customer identification and due diligence effort.</a:t>
            </a:r>
          </a:p>
          <a:p>
            <a:pPr>
              <a:lnSpc>
                <a:spcPct val="90000"/>
              </a:lnSpc>
            </a:pPr>
            <a:r>
              <a:rPr lang="en-GB" altLang="en-US" sz="1100" u="sng">
                <a:latin typeface="Arial" panose="020B0604020202020204" pitchFamily="34" charset="0"/>
              </a:rPr>
              <a:t>Money launderers’ perspective</a:t>
            </a:r>
          </a:p>
          <a:p>
            <a:pPr>
              <a:lnSpc>
                <a:spcPct val="90000"/>
              </a:lnSpc>
            </a:pPr>
            <a:r>
              <a:rPr lang="en-GB" altLang="en-US" sz="1100">
                <a:latin typeface="Arial" panose="020B0604020202020204" pitchFamily="34" charset="0"/>
              </a:rPr>
              <a:t>Weak or inadequate customer identification and due diligence procedures on the part of the respondent bank, combined with the indirectness of the relationship between the customer entity and the correspondent bank, provide increased opportunities for concealment and this of course is attractive to money launderers.  The fact that the money is transferred via the respondent bank’s accounts and not via their personally named accounts further enables this concealment.</a:t>
            </a:r>
          </a:p>
          <a:p>
            <a:pPr>
              <a:lnSpc>
                <a:spcPct val="90000"/>
              </a:lnSpc>
            </a:pPr>
            <a:r>
              <a:rPr lang="en-GB" altLang="en-US" sz="1100">
                <a:latin typeface="Arial" panose="020B0604020202020204" pitchFamily="34" charset="0"/>
              </a:rPr>
              <a:t>Money launderers might also seek to create their own ‘banks’ and use these to establish their own correspondent banking relationships.  The banks registered by the money launderers are ‘shell banks’ that exist in name only.  The deposits they hold are the criminal funds that the criminals are seeking to launder.  These shell bank identities are then used to establish correspondent banking relationships with legitimate banks around the world.  The relationship enables the money launderers to move their criminal funds from the shell banks’ accounts, via the legitimate banks’ own accounts, to new destinations in other countries and other banks.  </a:t>
            </a:r>
            <a:endParaRPr lang="en-US" altLang="en-US" sz="11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0139F9FD-95C3-4BEA-B2B1-EF24D0B42040}"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There are two specific problems to look out for:</a:t>
            </a:r>
          </a:p>
          <a:p>
            <a:pPr marL="361950" lvl="1" indent="-182563">
              <a:buFontTx/>
              <a:buAutoNum type="arabicParenR"/>
            </a:pPr>
            <a:r>
              <a:rPr lang="en-GB" altLang="en-US" sz="1100">
                <a:latin typeface="Arial" panose="020B0604020202020204" pitchFamily="34" charset="0"/>
              </a:rPr>
              <a:t> potential flaws or weaknesses in a respondent bank’s own AML standards and procedures</a:t>
            </a:r>
          </a:p>
          <a:p>
            <a:pPr marL="361950" lvl="1" indent="-182563">
              <a:buFontTx/>
              <a:buAutoNum type="arabicParenR"/>
            </a:pPr>
            <a:r>
              <a:rPr lang="en-GB" altLang="en-US" sz="1100">
                <a:latin typeface="Arial" panose="020B0604020202020204" pitchFamily="34" charset="0"/>
              </a:rPr>
              <a:t> use of shell bank structures to establish correspondent banking relationships for the sole purpose of laundering money.</a:t>
            </a:r>
          </a:p>
          <a:p>
            <a:r>
              <a:rPr lang="en-GB" altLang="en-US" sz="1100">
                <a:latin typeface="Arial" panose="020B0604020202020204" pitchFamily="34" charset="0"/>
              </a:rPr>
              <a:t>With regard to potential problems in the AML and due diligence carried out by the respondent bank, ‘red flag’ issues include:</a:t>
            </a:r>
          </a:p>
          <a:p>
            <a:pPr marL="361950" lvl="1" indent="-182563">
              <a:buFontTx/>
              <a:buChar char="•"/>
            </a:pPr>
            <a:r>
              <a:rPr lang="en-GB" altLang="en-US" sz="1100">
                <a:latin typeface="Arial" panose="020B0604020202020204" pitchFamily="34" charset="0"/>
              </a:rPr>
              <a:t>a lack of background knowledge about the bank’s customers</a:t>
            </a:r>
          </a:p>
          <a:p>
            <a:pPr marL="361950" lvl="1" indent="-182563">
              <a:buFontTx/>
              <a:buChar char="•"/>
            </a:pPr>
            <a:r>
              <a:rPr lang="en-GB" altLang="en-US" sz="1100">
                <a:latin typeface="Arial" panose="020B0604020202020204" pitchFamily="34" charset="0"/>
              </a:rPr>
              <a:t>absence of originator information for transfers passing through the bank</a:t>
            </a:r>
          </a:p>
          <a:p>
            <a:pPr marL="361950" lvl="1" indent="-182563">
              <a:buFontTx/>
              <a:buChar char="•"/>
            </a:pPr>
            <a:r>
              <a:rPr lang="en-GB" altLang="en-US" sz="1100">
                <a:latin typeface="Arial" panose="020B0604020202020204" pitchFamily="34" charset="0"/>
              </a:rPr>
              <a:t>slackness with regard to the entities to whom the bank provides its own correspondent banking services.</a:t>
            </a:r>
          </a:p>
          <a:p>
            <a:r>
              <a:rPr lang="en-GB" altLang="en-US" sz="1100">
                <a:latin typeface="Arial" panose="020B0604020202020204" pitchFamily="34" charset="0"/>
              </a:rPr>
              <a:t>With regard to the possible use of shell bank structures in relation to correspondent banking, ‘red flag’ issues include any problems in identifying the owners of the bank or its location, or in obtaining evidence of its normal operating activities.</a:t>
            </a:r>
          </a:p>
          <a:p>
            <a:r>
              <a:rPr lang="en-GB" altLang="en-US" sz="1100">
                <a:latin typeface="Arial" panose="020B0604020202020204" pitchFamily="34" charset="0"/>
              </a:rPr>
              <a:t>It is also possible that a legitimate bank may unknowingly use its own correspondent banking relationship to transfer via the correspondent bank’s accounts criminal funds that it has failed to identify.  Tell-tale signs that a bank’s relationship with another bank might be being used in this way include:</a:t>
            </a:r>
          </a:p>
          <a:p>
            <a:pPr marL="361950" lvl="1" indent="-182563">
              <a:buFontTx/>
              <a:buChar char="•"/>
            </a:pPr>
            <a:r>
              <a:rPr lang="en-GB" altLang="en-US" sz="1100">
                <a:latin typeface="Arial" panose="020B0604020202020204" pitchFamily="34" charset="0"/>
              </a:rPr>
              <a:t>numerous requests for large volume wire transfers</a:t>
            </a:r>
          </a:p>
          <a:p>
            <a:pPr marL="361950" lvl="1" indent="-182563">
              <a:buFontTx/>
              <a:buChar char="•"/>
            </a:pPr>
            <a:r>
              <a:rPr lang="en-GB" altLang="en-US" sz="1100">
                <a:latin typeface="Arial" panose="020B0604020202020204" pitchFamily="34" charset="0"/>
              </a:rPr>
              <a:t>unusually frequent and repetitive transactions</a:t>
            </a:r>
          </a:p>
          <a:p>
            <a:pPr marL="361950" lvl="1" indent="-182563">
              <a:buFontTx/>
              <a:buChar char="•"/>
            </a:pPr>
            <a:r>
              <a:rPr lang="en-GB" altLang="en-US" sz="1100">
                <a:latin typeface="Arial" panose="020B0604020202020204" pitchFamily="34" charset="0"/>
              </a:rPr>
              <a:t>transfers whose destination do not confirm with the respondent bank’s normal business activities.</a:t>
            </a:r>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6F43D5D0-7CB4-4392-BE06-B5EBB14F6128}" type="slidenum">
              <a:rPr lang="en-GB" altLang="en-US"/>
              <a:pPr/>
              <a:t>‹#›</a:t>
            </a:fld>
            <a:endParaRPr lang="en-GB" altLang="en-US"/>
          </a:p>
        </p:txBody>
      </p:sp>
    </p:spTree>
    <p:extLst>
      <p:ext uri="{BB962C8B-B14F-4D97-AF65-F5344CB8AC3E}">
        <p14:creationId xmlns:p14="http://schemas.microsoft.com/office/powerpoint/2010/main" val="350043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9751EF82-0075-41A8-8698-D5745B371D71}" type="slidenum">
              <a:rPr lang="en-GB" altLang="en-US"/>
              <a:pPr/>
              <a:t>‹#›</a:t>
            </a:fld>
            <a:endParaRPr lang="en-GB" altLang="en-US"/>
          </a:p>
        </p:txBody>
      </p:sp>
    </p:spTree>
    <p:extLst>
      <p:ext uri="{BB962C8B-B14F-4D97-AF65-F5344CB8AC3E}">
        <p14:creationId xmlns:p14="http://schemas.microsoft.com/office/powerpoint/2010/main" val="180167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48901FEC-1926-41F9-99C1-9F8E081A7805}" type="slidenum">
              <a:rPr lang="en-GB" altLang="en-US"/>
              <a:pPr/>
              <a:t>‹#›</a:t>
            </a:fld>
            <a:endParaRPr lang="en-GB" altLang="en-US"/>
          </a:p>
        </p:txBody>
      </p:sp>
    </p:spTree>
    <p:extLst>
      <p:ext uri="{BB962C8B-B14F-4D97-AF65-F5344CB8AC3E}">
        <p14:creationId xmlns:p14="http://schemas.microsoft.com/office/powerpoint/2010/main" val="29282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1F557DA3-B1CC-4275-BC3C-88A9D4503FBE}" type="slidenum">
              <a:rPr lang="en-GB" altLang="en-US"/>
              <a:pPr/>
              <a:t>‹#›</a:t>
            </a:fld>
            <a:endParaRPr lang="en-GB" altLang="en-US"/>
          </a:p>
        </p:txBody>
      </p:sp>
    </p:spTree>
    <p:extLst>
      <p:ext uri="{BB962C8B-B14F-4D97-AF65-F5344CB8AC3E}">
        <p14:creationId xmlns:p14="http://schemas.microsoft.com/office/powerpoint/2010/main" val="2610450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04162A8A-BB0B-4BB7-85D2-190E498D3ACB}" type="slidenum">
              <a:rPr lang="en-GB" altLang="en-US"/>
              <a:pPr/>
              <a:t>‹#›</a:t>
            </a:fld>
            <a:endParaRPr lang="en-GB" altLang="en-US"/>
          </a:p>
        </p:txBody>
      </p:sp>
    </p:spTree>
    <p:extLst>
      <p:ext uri="{BB962C8B-B14F-4D97-AF65-F5344CB8AC3E}">
        <p14:creationId xmlns:p14="http://schemas.microsoft.com/office/powerpoint/2010/main" val="302049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5415180E-C3C6-4B2B-8DFD-89FEDDAE1925}" type="slidenum">
              <a:rPr lang="en-GB" altLang="en-US"/>
              <a:pPr/>
              <a:t>‹#›</a:t>
            </a:fld>
            <a:endParaRPr lang="en-GB" altLang="en-US"/>
          </a:p>
        </p:txBody>
      </p:sp>
    </p:spTree>
    <p:extLst>
      <p:ext uri="{BB962C8B-B14F-4D97-AF65-F5344CB8AC3E}">
        <p14:creationId xmlns:p14="http://schemas.microsoft.com/office/powerpoint/2010/main" val="122480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F1A887BB-5DC1-4055-8710-FB17FF146E7B}" type="slidenum">
              <a:rPr lang="en-GB" altLang="en-US"/>
              <a:pPr/>
              <a:t>‹#›</a:t>
            </a:fld>
            <a:endParaRPr lang="en-GB" altLang="en-US"/>
          </a:p>
        </p:txBody>
      </p:sp>
    </p:spTree>
    <p:extLst>
      <p:ext uri="{BB962C8B-B14F-4D97-AF65-F5344CB8AC3E}">
        <p14:creationId xmlns:p14="http://schemas.microsoft.com/office/powerpoint/2010/main" val="402751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C411D5BD-5F6A-42AB-BB96-A0B63D34DDCD}" type="slidenum">
              <a:rPr lang="en-GB" altLang="en-US"/>
              <a:pPr/>
              <a:t>‹#›</a:t>
            </a:fld>
            <a:endParaRPr lang="en-GB" altLang="en-US"/>
          </a:p>
        </p:txBody>
      </p:sp>
    </p:spTree>
    <p:extLst>
      <p:ext uri="{BB962C8B-B14F-4D97-AF65-F5344CB8AC3E}">
        <p14:creationId xmlns:p14="http://schemas.microsoft.com/office/powerpoint/2010/main" val="154590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C25D2601-D112-414C-A8F0-4A693D9CE451}" type="slidenum">
              <a:rPr lang="en-GB" altLang="en-US"/>
              <a:pPr/>
              <a:t>‹#›</a:t>
            </a:fld>
            <a:endParaRPr lang="en-GB" altLang="en-US"/>
          </a:p>
        </p:txBody>
      </p:sp>
    </p:spTree>
    <p:extLst>
      <p:ext uri="{BB962C8B-B14F-4D97-AF65-F5344CB8AC3E}">
        <p14:creationId xmlns:p14="http://schemas.microsoft.com/office/powerpoint/2010/main" val="44728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C905F318-B308-4BA2-A971-6F0ED958B663}" type="slidenum">
              <a:rPr lang="en-GB" altLang="en-US"/>
              <a:pPr/>
              <a:t>‹#›</a:t>
            </a:fld>
            <a:endParaRPr lang="en-GB" altLang="en-US"/>
          </a:p>
        </p:txBody>
      </p:sp>
    </p:spTree>
    <p:extLst>
      <p:ext uri="{BB962C8B-B14F-4D97-AF65-F5344CB8AC3E}">
        <p14:creationId xmlns:p14="http://schemas.microsoft.com/office/powerpoint/2010/main" val="44134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4ED3B80A-6F91-49E7-946C-6AED6597358D}" type="slidenum">
              <a:rPr lang="en-GB" altLang="en-US"/>
              <a:pPr/>
              <a:t>‹#›</a:t>
            </a:fld>
            <a:endParaRPr lang="en-GB" altLang="en-US"/>
          </a:p>
        </p:txBody>
      </p:sp>
    </p:spTree>
    <p:extLst>
      <p:ext uri="{BB962C8B-B14F-4D97-AF65-F5344CB8AC3E}">
        <p14:creationId xmlns:p14="http://schemas.microsoft.com/office/powerpoint/2010/main" val="408027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521D1D7E-08A0-4B43-A007-B005259DBC36}"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3.w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45" name="Slide Number Placeholder 4"/>
          <p:cNvSpPr>
            <a:spLocks noGrp="1"/>
          </p:cNvSpPr>
          <p:nvPr>
            <p:ph type="sldNum" sz="quarter" idx="12"/>
          </p:nvPr>
        </p:nvSpPr>
        <p:spPr/>
        <p:txBody>
          <a:bodyPr/>
          <a:lstStyle/>
          <a:p>
            <a:fld id="{EA88EE5B-2EF0-450A-9D5E-881017FE031D}"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Correspondent Banking (1)</a:t>
            </a:r>
            <a:endParaRPr lang="en-US" altLang="en-US"/>
          </a:p>
        </p:txBody>
      </p:sp>
      <p:grpSp>
        <p:nvGrpSpPr>
          <p:cNvPr id="795703" name="Group 55"/>
          <p:cNvGrpSpPr>
            <a:grpSpLocks/>
          </p:cNvGrpSpPr>
          <p:nvPr/>
        </p:nvGrpSpPr>
        <p:grpSpPr bwMode="auto">
          <a:xfrm>
            <a:off x="4443413" y="1125538"/>
            <a:ext cx="1065212" cy="1674812"/>
            <a:chOff x="2799" y="709"/>
            <a:chExt cx="671" cy="1055"/>
          </a:xfrm>
        </p:grpSpPr>
        <p:pic>
          <p:nvPicPr>
            <p:cNvPr id="795654" name="Picture 6"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 y="709"/>
              <a:ext cx="503" cy="620"/>
            </a:xfrm>
            <a:prstGeom prst="rect">
              <a:avLst/>
            </a:prstGeom>
            <a:noFill/>
            <a:extLst>
              <a:ext uri="{909E8E84-426E-40DD-AFC4-6F175D3DCCD1}">
                <a14:hiddenFill xmlns:a14="http://schemas.microsoft.com/office/drawing/2010/main">
                  <a:solidFill>
                    <a:srgbClr val="FFFFFF"/>
                  </a:solidFill>
                </a14:hiddenFill>
              </a:ext>
            </a:extLst>
          </p:spPr>
        </p:pic>
        <p:sp>
          <p:nvSpPr>
            <p:cNvPr id="795655" name="Text Box 7"/>
            <p:cNvSpPr txBox="1">
              <a:spLocks noChangeArrowheads="1"/>
            </p:cNvSpPr>
            <p:nvPr/>
          </p:nvSpPr>
          <p:spPr bwMode="auto">
            <a:xfrm>
              <a:off x="2868" y="811"/>
              <a:ext cx="3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Mr X</a:t>
              </a:r>
              <a:endParaRPr lang="en-US" altLang="en-US" sz="1600">
                <a:solidFill>
                  <a:schemeClr val="bg1"/>
                </a:solidFill>
              </a:endParaRPr>
            </a:p>
          </p:txBody>
        </p:sp>
        <p:sp>
          <p:nvSpPr>
            <p:cNvPr id="795656" name="Rectangle 8"/>
            <p:cNvSpPr>
              <a:spLocks noChangeArrowheads="1"/>
            </p:cNvSpPr>
            <p:nvPr/>
          </p:nvSpPr>
          <p:spPr bwMode="auto">
            <a:xfrm>
              <a:off x="2799" y="1219"/>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Citizen of</a:t>
              </a:r>
              <a:br>
                <a:rPr lang="en-GB" altLang="en-US" sz="1400">
                  <a:solidFill>
                    <a:srgbClr val="000099"/>
                  </a:solidFill>
                </a:rPr>
              </a:br>
              <a:r>
                <a:rPr lang="en-GB" altLang="en-US" sz="1400">
                  <a:solidFill>
                    <a:srgbClr val="000099"/>
                  </a:solidFill>
                </a:rPr>
                <a:t>Country A</a:t>
              </a:r>
              <a:endParaRPr lang="en-US" altLang="en-US" sz="1400">
                <a:solidFill>
                  <a:srgbClr val="000099"/>
                </a:solidFill>
              </a:endParaRPr>
            </a:p>
          </p:txBody>
        </p:sp>
      </p:grpSp>
      <p:grpSp>
        <p:nvGrpSpPr>
          <p:cNvPr id="795704" name="Group 56"/>
          <p:cNvGrpSpPr>
            <a:grpSpLocks/>
          </p:cNvGrpSpPr>
          <p:nvPr/>
        </p:nvGrpSpPr>
        <p:grpSpPr bwMode="auto">
          <a:xfrm>
            <a:off x="1624013" y="3232150"/>
            <a:ext cx="1363662" cy="1854200"/>
            <a:chOff x="1023" y="2036"/>
            <a:chExt cx="859" cy="1168"/>
          </a:xfrm>
        </p:grpSpPr>
        <p:pic>
          <p:nvPicPr>
            <p:cNvPr id="795658" name="Picture 10" descr="j02054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3" y="2036"/>
              <a:ext cx="859" cy="854"/>
            </a:xfrm>
            <a:prstGeom prst="rect">
              <a:avLst/>
            </a:prstGeom>
            <a:noFill/>
            <a:extLst>
              <a:ext uri="{909E8E84-426E-40DD-AFC4-6F175D3DCCD1}">
                <a14:hiddenFill xmlns:a14="http://schemas.microsoft.com/office/drawing/2010/main">
                  <a:solidFill>
                    <a:srgbClr val="FFFFFF"/>
                  </a:solidFill>
                </a14:hiddenFill>
              </a:ext>
            </a:extLst>
          </p:spPr>
        </p:pic>
        <p:sp>
          <p:nvSpPr>
            <p:cNvPr id="795664" name="Rectangle 16"/>
            <p:cNvSpPr>
              <a:spLocks noChangeArrowheads="1"/>
            </p:cNvSpPr>
            <p:nvPr/>
          </p:nvSpPr>
          <p:spPr bwMode="auto">
            <a:xfrm>
              <a:off x="1075" y="2659"/>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Registers</a:t>
              </a:r>
              <a:br>
                <a:rPr lang="en-GB" altLang="en-US" sz="1400">
                  <a:solidFill>
                    <a:srgbClr val="000099"/>
                  </a:solidFill>
                </a:rPr>
              </a:br>
              <a:r>
                <a:rPr lang="en-GB" altLang="en-US" sz="1400">
                  <a:solidFill>
                    <a:srgbClr val="000099"/>
                  </a:solidFill>
                </a:rPr>
                <a:t>Acme Bank</a:t>
              </a:r>
              <a:endParaRPr lang="en-US" altLang="en-US" sz="1400">
                <a:solidFill>
                  <a:srgbClr val="000099"/>
                </a:solidFill>
              </a:endParaRPr>
            </a:p>
          </p:txBody>
        </p:sp>
      </p:grpSp>
      <p:sp>
        <p:nvSpPr>
          <p:cNvPr id="795666" name="Rectangle 18"/>
          <p:cNvSpPr>
            <a:spLocks noChangeArrowheads="1"/>
          </p:cNvSpPr>
          <p:nvPr/>
        </p:nvSpPr>
        <p:spPr bwMode="auto">
          <a:xfrm>
            <a:off x="1706563" y="2798763"/>
            <a:ext cx="106521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Country B</a:t>
            </a:r>
            <a:endParaRPr lang="en-US" altLang="en-US" sz="1400">
              <a:solidFill>
                <a:srgbClr val="000099"/>
              </a:solidFill>
            </a:endParaRPr>
          </a:p>
        </p:txBody>
      </p:sp>
      <p:grpSp>
        <p:nvGrpSpPr>
          <p:cNvPr id="795668" name="Group 20"/>
          <p:cNvGrpSpPr>
            <a:grpSpLocks/>
          </p:cNvGrpSpPr>
          <p:nvPr/>
        </p:nvGrpSpPr>
        <p:grpSpPr bwMode="auto">
          <a:xfrm>
            <a:off x="3351213" y="2797175"/>
            <a:ext cx="1363662" cy="2287588"/>
            <a:chOff x="1023" y="1491"/>
            <a:chExt cx="859" cy="1441"/>
          </a:xfrm>
        </p:grpSpPr>
        <p:pic>
          <p:nvPicPr>
            <p:cNvPr id="795669" name="Picture 21" descr="j02054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3" y="1764"/>
              <a:ext cx="859" cy="854"/>
            </a:xfrm>
            <a:prstGeom prst="rect">
              <a:avLst/>
            </a:prstGeom>
            <a:noFill/>
            <a:extLst>
              <a:ext uri="{909E8E84-426E-40DD-AFC4-6F175D3DCCD1}">
                <a14:hiddenFill xmlns:a14="http://schemas.microsoft.com/office/drawing/2010/main">
                  <a:solidFill>
                    <a:srgbClr val="FFFFFF"/>
                  </a:solidFill>
                </a14:hiddenFill>
              </a:ext>
            </a:extLst>
          </p:spPr>
        </p:pic>
        <p:sp>
          <p:nvSpPr>
            <p:cNvPr id="795670" name="Rectangle 22"/>
            <p:cNvSpPr>
              <a:spLocks noChangeArrowheads="1"/>
            </p:cNvSpPr>
            <p:nvPr/>
          </p:nvSpPr>
          <p:spPr bwMode="auto">
            <a:xfrm>
              <a:off x="1075" y="2387"/>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Opens account</a:t>
              </a:r>
              <a:br>
                <a:rPr lang="en-GB" altLang="en-US" sz="1400">
                  <a:solidFill>
                    <a:srgbClr val="000099"/>
                  </a:solidFill>
                </a:rPr>
              </a:br>
              <a:r>
                <a:rPr lang="en-GB" altLang="en-US" sz="1400">
                  <a:solidFill>
                    <a:srgbClr val="000099"/>
                  </a:solidFill>
                </a:rPr>
                <a:t>for Acme Bank</a:t>
              </a:r>
              <a:endParaRPr lang="en-US" altLang="en-US" sz="1400">
                <a:solidFill>
                  <a:srgbClr val="000099"/>
                </a:solidFill>
              </a:endParaRPr>
            </a:p>
          </p:txBody>
        </p:sp>
        <p:sp>
          <p:nvSpPr>
            <p:cNvPr id="795671" name="Rectangle 23"/>
            <p:cNvSpPr>
              <a:spLocks noChangeArrowheads="1"/>
            </p:cNvSpPr>
            <p:nvPr/>
          </p:nvSpPr>
          <p:spPr bwMode="auto">
            <a:xfrm>
              <a:off x="1075" y="1491"/>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Country C</a:t>
              </a:r>
              <a:endParaRPr lang="en-US" altLang="en-US" sz="1400">
                <a:solidFill>
                  <a:srgbClr val="000099"/>
                </a:solidFill>
              </a:endParaRPr>
            </a:p>
          </p:txBody>
        </p:sp>
      </p:grpSp>
      <p:grpSp>
        <p:nvGrpSpPr>
          <p:cNvPr id="795672" name="Group 24"/>
          <p:cNvGrpSpPr>
            <a:grpSpLocks/>
          </p:cNvGrpSpPr>
          <p:nvPr/>
        </p:nvGrpSpPr>
        <p:grpSpPr bwMode="auto">
          <a:xfrm>
            <a:off x="5081588" y="2781300"/>
            <a:ext cx="1363662" cy="2287588"/>
            <a:chOff x="1023" y="1491"/>
            <a:chExt cx="859" cy="1441"/>
          </a:xfrm>
        </p:grpSpPr>
        <p:pic>
          <p:nvPicPr>
            <p:cNvPr id="795673" name="Picture 25" descr="j02054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3" y="1764"/>
              <a:ext cx="859" cy="854"/>
            </a:xfrm>
            <a:prstGeom prst="rect">
              <a:avLst/>
            </a:prstGeom>
            <a:noFill/>
            <a:extLst>
              <a:ext uri="{909E8E84-426E-40DD-AFC4-6F175D3DCCD1}">
                <a14:hiddenFill xmlns:a14="http://schemas.microsoft.com/office/drawing/2010/main">
                  <a:solidFill>
                    <a:srgbClr val="FFFFFF"/>
                  </a:solidFill>
                </a14:hiddenFill>
              </a:ext>
            </a:extLst>
          </p:spPr>
        </p:pic>
        <p:sp>
          <p:nvSpPr>
            <p:cNvPr id="795674" name="Rectangle 26"/>
            <p:cNvSpPr>
              <a:spLocks noChangeArrowheads="1"/>
            </p:cNvSpPr>
            <p:nvPr/>
          </p:nvSpPr>
          <p:spPr bwMode="auto">
            <a:xfrm>
              <a:off x="1075" y="2387"/>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Opens account</a:t>
              </a:r>
              <a:br>
                <a:rPr lang="en-GB" altLang="en-US" sz="1400">
                  <a:solidFill>
                    <a:srgbClr val="000099"/>
                  </a:solidFill>
                </a:rPr>
              </a:br>
              <a:r>
                <a:rPr lang="en-GB" altLang="en-US" sz="1400">
                  <a:solidFill>
                    <a:srgbClr val="000099"/>
                  </a:solidFill>
                </a:rPr>
                <a:t>for Acme Bank</a:t>
              </a:r>
              <a:endParaRPr lang="en-US" altLang="en-US" sz="1400">
                <a:solidFill>
                  <a:srgbClr val="000099"/>
                </a:solidFill>
              </a:endParaRPr>
            </a:p>
          </p:txBody>
        </p:sp>
        <p:sp>
          <p:nvSpPr>
            <p:cNvPr id="795675" name="Rectangle 27"/>
            <p:cNvSpPr>
              <a:spLocks noChangeArrowheads="1"/>
            </p:cNvSpPr>
            <p:nvPr/>
          </p:nvSpPr>
          <p:spPr bwMode="auto">
            <a:xfrm>
              <a:off x="1075" y="1491"/>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Country D</a:t>
              </a:r>
              <a:endParaRPr lang="en-US" altLang="en-US" sz="1400">
                <a:solidFill>
                  <a:srgbClr val="000099"/>
                </a:solidFill>
              </a:endParaRPr>
            </a:p>
          </p:txBody>
        </p:sp>
      </p:grpSp>
      <p:grpSp>
        <p:nvGrpSpPr>
          <p:cNvPr id="795676" name="Group 28"/>
          <p:cNvGrpSpPr>
            <a:grpSpLocks/>
          </p:cNvGrpSpPr>
          <p:nvPr/>
        </p:nvGrpSpPr>
        <p:grpSpPr bwMode="auto">
          <a:xfrm>
            <a:off x="6808788" y="2781300"/>
            <a:ext cx="1363662" cy="2287588"/>
            <a:chOff x="1023" y="1491"/>
            <a:chExt cx="859" cy="1441"/>
          </a:xfrm>
        </p:grpSpPr>
        <p:pic>
          <p:nvPicPr>
            <p:cNvPr id="795677" name="Picture 29" descr="j02054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3" y="1764"/>
              <a:ext cx="859" cy="854"/>
            </a:xfrm>
            <a:prstGeom prst="rect">
              <a:avLst/>
            </a:prstGeom>
            <a:noFill/>
            <a:extLst>
              <a:ext uri="{909E8E84-426E-40DD-AFC4-6F175D3DCCD1}">
                <a14:hiddenFill xmlns:a14="http://schemas.microsoft.com/office/drawing/2010/main">
                  <a:solidFill>
                    <a:srgbClr val="FFFFFF"/>
                  </a:solidFill>
                </a14:hiddenFill>
              </a:ext>
            </a:extLst>
          </p:spPr>
        </p:pic>
        <p:sp>
          <p:nvSpPr>
            <p:cNvPr id="795678" name="Rectangle 30"/>
            <p:cNvSpPr>
              <a:spLocks noChangeArrowheads="1"/>
            </p:cNvSpPr>
            <p:nvPr/>
          </p:nvSpPr>
          <p:spPr bwMode="auto">
            <a:xfrm>
              <a:off x="1075" y="2387"/>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Opens account</a:t>
              </a:r>
              <a:br>
                <a:rPr lang="en-GB" altLang="en-US" sz="1400">
                  <a:solidFill>
                    <a:srgbClr val="000099"/>
                  </a:solidFill>
                </a:rPr>
              </a:br>
              <a:r>
                <a:rPr lang="en-GB" altLang="en-US" sz="1400">
                  <a:solidFill>
                    <a:srgbClr val="000099"/>
                  </a:solidFill>
                </a:rPr>
                <a:t>for Acme Bank</a:t>
              </a:r>
              <a:endParaRPr lang="en-US" altLang="en-US" sz="1400">
                <a:solidFill>
                  <a:srgbClr val="000099"/>
                </a:solidFill>
              </a:endParaRPr>
            </a:p>
          </p:txBody>
        </p:sp>
        <p:sp>
          <p:nvSpPr>
            <p:cNvPr id="795679" name="Rectangle 31"/>
            <p:cNvSpPr>
              <a:spLocks noChangeArrowheads="1"/>
            </p:cNvSpPr>
            <p:nvPr/>
          </p:nvSpPr>
          <p:spPr bwMode="auto">
            <a:xfrm>
              <a:off x="1075" y="1491"/>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000099"/>
                  </a:solidFill>
                </a:rPr>
                <a:t>Country E</a:t>
              </a:r>
              <a:endParaRPr lang="en-US" altLang="en-US" sz="1400">
                <a:solidFill>
                  <a:srgbClr val="000099"/>
                </a:solidFill>
              </a:endParaRPr>
            </a:p>
          </p:txBody>
        </p:sp>
      </p:grpSp>
      <p:sp>
        <p:nvSpPr>
          <p:cNvPr id="795680" name="Line 32"/>
          <p:cNvSpPr>
            <a:spLocks noChangeShapeType="1"/>
          </p:cNvSpPr>
          <p:nvPr/>
        </p:nvSpPr>
        <p:spPr bwMode="auto">
          <a:xfrm>
            <a:off x="4932363" y="2584450"/>
            <a:ext cx="0" cy="254000"/>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81" name="Line 33"/>
          <p:cNvSpPr>
            <a:spLocks noChangeShapeType="1"/>
          </p:cNvSpPr>
          <p:nvPr/>
        </p:nvSpPr>
        <p:spPr bwMode="auto">
          <a:xfrm rot="5400000">
            <a:off x="4787901" y="246062"/>
            <a:ext cx="0" cy="5184775"/>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82" name="Line 34"/>
          <p:cNvSpPr>
            <a:spLocks noChangeShapeType="1"/>
          </p:cNvSpPr>
          <p:nvPr/>
        </p:nvSpPr>
        <p:spPr bwMode="auto">
          <a:xfrm>
            <a:off x="2195513" y="2836863"/>
            <a:ext cx="0" cy="254000"/>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83" name="Line 35"/>
          <p:cNvSpPr>
            <a:spLocks noChangeShapeType="1"/>
          </p:cNvSpPr>
          <p:nvPr/>
        </p:nvSpPr>
        <p:spPr bwMode="auto">
          <a:xfrm>
            <a:off x="3924300" y="2836863"/>
            <a:ext cx="0" cy="254000"/>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84" name="Line 36"/>
          <p:cNvSpPr>
            <a:spLocks noChangeShapeType="1"/>
          </p:cNvSpPr>
          <p:nvPr/>
        </p:nvSpPr>
        <p:spPr bwMode="auto">
          <a:xfrm>
            <a:off x="5651500" y="2852738"/>
            <a:ext cx="0" cy="254000"/>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85" name="Line 37"/>
          <p:cNvSpPr>
            <a:spLocks noChangeShapeType="1"/>
          </p:cNvSpPr>
          <p:nvPr/>
        </p:nvSpPr>
        <p:spPr bwMode="auto">
          <a:xfrm>
            <a:off x="7380288" y="2840038"/>
            <a:ext cx="0" cy="254000"/>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87" name="Rectangle 39"/>
          <p:cNvSpPr>
            <a:spLocks noChangeArrowheads="1"/>
          </p:cNvSpPr>
          <p:nvPr/>
        </p:nvSpPr>
        <p:spPr bwMode="auto">
          <a:xfrm>
            <a:off x="1706563" y="4868863"/>
            <a:ext cx="106521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FF0000"/>
                </a:solidFill>
              </a:rPr>
              <a:t>Deposits</a:t>
            </a:r>
            <a:br>
              <a:rPr lang="en-GB" altLang="en-US" sz="1400">
                <a:solidFill>
                  <a:srgbClr val="FF0000"/>
                </a:solidFill>
              </a:rPr>
            </a:br>
            <a:r>
              <a:rPr lang="en-GB" altLang="en-US" sz="1400">
                <a:solidFill>
                  <a:srgbClr val="FF0000"/>
                </a:solidFill>
              </a:rPr>
              <a:t>illegal funds</a:t>
            </a:r>
            <a:br>
              <a:rPr lang="en-GB" altLang="en-US" sz="1400">
                <a:solidFill>
                  <a:srgbClr val="FF0000"/>
                </a:solidFill>
              </a:rPr>
            </a:br>
            <a:r>
              <a:rPr lang="en-GB" altLang="en-US" sz="1400">
                <a:solidFill>
                  <a:srgbClr val="FF0000"/>
                </a:solidFill>
              </a:rPr>
              <a:t>USD $25 M</a:t>
            </a:r>
            <a:endParaRPr lang="en-US" altLang="en-US" sz="1400">
              <a:solidFill>
                <a:srgbClr val="FF0000"/>
              </a:solidFill>
            </a:endParaRPr>
          </a:p>
        </p:txBody>
      </p:sp>
      <p:sp>
        <p:nvSpPr>
          <p:cNvPr id="795688" name="Rectangle 40"/>
          <p:cNvSpPr>
            <a:spLocks noChangeArrowheads="1"/>
          </p:cNvSpPr>
          <p:nvPr/>
        </p:nvSpPr>
        <p:spPr bwMode="auto">
          <a:xfrm>
            <a:off x="3419475" y="4795838"/>
            <a:ext cx="1065213"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FF0000"/>
                </a:solidFill>
              </a:rPr>
              <a:t>Tx from </a:t>
            </a:r>
            <a:br>
              <a:rPr lang="en-GB" altLang="en-US" sz="1400">
                <a:solidFill>
                  <a:srgbClr val="FF0000"/>
                </a:solidFill>
              </a:rPr>
            </a:br>
            <a:r>
              <a:rPr lang="en-GB" altLang="en-US" sz="1400">
                <a:solidFill>
                  <a:srgbClr val="FF0000"/>
                </a:solidFill>
              </a:rPr>
              <a:t>Country B</a:t>
            </a:r>
            <a:endParaRPr lang="en-US" altLang="en-US" sz="1400">
              <a:solidFill>
                <a:srgbClr val="FF0000"/>
              </a:solidFill>
            </a:endParaRPr>
          </a:p>
        </p:txBody>
      </p:sp>
      <p:sp>
        <p:nvSpPr>
          <p:cNvPr id="795689" name="Rectangle 41"/>
          <p:cNvSpPr>
            <a:spLocks noChangeArrowheads="1"/>
          </p:cNvSpPr>
          <p:nvPr/>
        </p:nvSpPr>
        <p:spPr bwMode="auto">
          <a:xfrm>
            <a:off x="5148263" y="4795838"/>
            <a:ext cx="106521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FF0000"/>
                </a:solidFill>
              </a:rPr>
              <a:t>Tx from </a:t>
            </a:r>
            <a:br>
              <a:rPr lang="en-GB" altLang="en-US" sz="1400">
                <a:solidFill>
                  <a:srgbClr val="FF0000"/>
                </a:solidFill>
              </a:rPr>
            </a:br>
            <a:r>
              <a:rPr lang="en-GB" altLang="en-US" sz="1400">
                <a:solidFill>
                  <a:srgbClr val="FF0000"/>
                </a:solidFill>
              </a:rPr>
              <a:t>Country B</a:t>
            </a:r>
            <a:endParaRPr lang="en-US" altLang="en-US" sz="1400">
              <a:solidFill>
                <a:srgbClr val="FF0000"/>
              </a:solidFill>
            </a:endParaRPr>
          </a:p>
        </p:txBody>
      </p:sp>
      <p:sp>
        <p:nvSpPr>
          <p:cNvPr id="795690" name="Rectangle 42"/>
          <p:cNvSpPr>
            <a:spLocks noChangeArrowheads="1"/>
          </p:cNvSpPr>
          <p:nvPr/>
        </p:nvSpPr>
        <p:spPr bwMode="auto">
          <a:xfrm>
            <a:off x="6789738" y="4795838"/>
            <a:ext cx="106521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r>
              <a:rPr lang="en-GB" altLang="en-US" sz="1400">
                <a:solidFill>
                  <a:srgbClr val="FF0000"/>
                </a:solidFill>
              </a:rPr>
              <a:t>Tx from </a:t>
            </a:r>
            <a:br>
              <a:rPr lang="en-GB" altLang="en-US" sz="1400">
                <a:solidFill>
                  <a:srgbClr val="FF0000"/>
                </a:solidFill>
              </a:rPr>
            </a:br>
            <a:r>
              <a:rPr lang="en-GB" altLang="en-US" sz="1400">
                <a:solidFill>
                  <a:srgbClr val="FF0000"/>
                </a:solidFill>
              </a:rPr>
              <a:t>Country B</a:t>
            </a:r>
            <a:endParaRPr lang="en-US" altLang="en-US" sz="1400">
              <a:solidFill>
                <a:srgbClr val="FF0000"/>
              </a:solidFill>
            </a:endParaRPr>
          </a:p>
        </p:txBody>
      </p:sp>
      <p:sp>
        <p:nvSpPr>
          <p:cNvPr id="795691" name="Line 43"/>
          <p:cNvSpPr>
            <a:spLocks noChangeShapeType="1"/>
          </p:cNvSpPr>
          <p:nvPr/>
        </p:nvSpPr>
        <p:spPr bwMode="auto">
          <a:xfrm rot="16200000" flipH="1">
            <a:off x="2699544" y="5588794"/>
            <a:ext cx="0" cy="1008062"/>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92" name="Line 44"/>
          <p:cNvSpPr>
            <a:spLocks noChangeShapeType="1"/>
          </p:cNvSpPr>
          <p:nvPr/>
        </p:nvSpPr>
        <p:spPr bwMode="auto">
          <a:xfrm>
            <a:off x="2195513" y="5695950"/>
            <a:ext cx="0" cy="396875"/>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93" name="Line 45"/>
          <p:cNvSpPr>
            <a:spLocks noChangeShapeType="1"/>
          </p:cNvSpPr>
          <p:nvPr/>
        </p:nvSpPr>
        <p:spPr bwMode="auto">
          <a:xfrm>
            <a:off x="3924300" y="5516563"/>
            <a:ext cx="0" cy="576262"/>
          </a:xfrm>
          <a:prstGeom prst="line">
            <a:avLst/>
          </a:prstGeom>
          <a:noFill/>
          <a:ln w="28575">
            <a:solidFill>
              <a:srgbClr val="0000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94" name="Line 46"/>
          <p:cNvSpPr>
            <a:spLocks noChangeShapeType="1"/>
          </p:cNvSpPr>
          <p:nvPr/>
        </p:nvSpPr>
        <p:spPr bwMode="auto">
          <a:xfrm>
            <a:off x="5651500" y="5516563"/>
            <a:ext cx="0" cy="576262"/>
          </a:xfrm>
          <a:prstGeom prst="line">
            <a:avLst/>
          </a:prstGeom>
          <a:noFill/>
          <a:ln w="28575">
            <a:solidFill>
              <a:srgbClr val="0000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95" name="Line 47"/>
          <p:cNvSpPr>
            <a:spLocks noChangeShapeType="1"/>
          </p:cNvSpPr>
          <p:nvPr/>
        </p:nvSpPr>
        <p:spPr bwMode="auto">
          <a:xfrm>
            <a:off x="7380288" y="5516563"/>
            <a:ext cx="0" cy="576262"/>
          </a:xfrm>
          <a:prstGeom prst="line">
            <a:avLst/>
          </a:prstGeom>
          <a:noFill/>
          <a:ln w="28575">
            <a:solidFill>
              <a:srgbClr val="0000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98" name="Line 50"/>
          <p:cNvSpPr>
            <a:spLocks noChangeShapeType="1"/>
          </p:cNvSpPr>
          <p:nvPr/>
        </p:nvSpPr>
        <p:spPr bwMode="auto">
          <a:xfrm rot="16200000" flipH="1">
            <a:off x="4428332" y="5588793"/>
            <a:ext cx="0" cy="1008063"/>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99" name="Line 51"/>
          <p:cNvSpPr>
            <a:spLocks noChangeShapeType="1"/>
          </p:cNvSpPr>
          <p:nvPr/>
        </p:nvSpPr>
        <p:spPr bwMode="auto">
          <a:xfrm rot="5400000">
            <a:off x="3545682" y="5714206"/>
            <a:ext cx="0" cy="757237"/>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00" name="Line 52"/>
          <p:cNvSpPr>
            <a:spLocks noChangeShapeType="1"/>
          </p:cNvSpPr>
          <p:nvPr/>
        </p:nvSpPr>
        <p:spPr bwMode="auto">
          <a:xfrm rot="5400000">
            <a:off x="5272882" y="5714206"/>
            <a:ext cx="0" cy="757237"/>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01" name="Line 53"/>
          <p:cNvSpPr>
            <a:spLocks noChangeShapeType="1"/>
          </p:cNvSpPr>
          <p:nvPr/>
        </p:nvSpPr>
        <p:spPr bwMode="auto">
          <a:xfrm rot="16200000" flipH="1">
            <a:off x="6157119" y="5588794"/>
            <a:ext cx="0" cy="1008062"/>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02" name="Line 54"/>
          <p:cNvSpPr>
            <a:spLocks noChangeShapeType="1"/>
          </p:cNvSpPr>
          <p:nvPr/>
        </p:nvSpPr>
        <p:spPr bwMode="auto">
          <a:xfrm rot="5400000">
            <a:off x="7001669" y="5714206"/>
            <a:ext cx="0" cy="757238"/>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95703"/>
                                        </p:tgtEl>
                                        <p:attrNameLst>
                                          <p:attrName>style.visibility</p:attrName>
                                        </p:attrNameLst>
                                      </p:cBhvr>
                                      <p:to>
                                        <p:strVal val="visible"/>
                                      </p:to>
                                    </p:set>
                                    <p:animEffect transition="in" filter="blinds(horizontal)">
                                      <p:cBhvr>
                                        <p:cTn id="7" dur="500"/>
                                        <p:tgtEl>
                                          <p:spTgt spid="7957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95680"/>
                                        </p:tgtEl>
                                        <p:attrNameLst>
                                          <p:attrName>style.visibility</p:attrName>
                                        </p:attrNameLst>
                                      </p:cBhvr>
                                      <p:to>
                                        <p:strVal val="visible"/>
                                      </p:to>
                                    </p:set>
                                    <p:animEffect transition="in" filter="blinds(horizontal)">
                                      <p:cBhvr>
                                        <p:cTn id="12" dur="500"/>
                                        <p:tgtEl>
                                          <p:spTgt spid="795680"/>
                                        </p:tgtEl>
                                      </p:cBhvr>
                                    </p:animEffect>
                                  </p:childTnLst>
                                </p:cTn>
                              </p:par>
                              <p:par>
                                <p:cTn id="13" presetID="3" presetClass="entr" presetSubtype="10" fill="hold" nodeType="withEffect">
                                  <p:stCondLst>
                                    <p:cond delay="0"/>
                                  </p:stCondLst>
                                  <p:childTnLst>
                                    <p:set>
                                      <p:cBhvr>
                                        <p:cTn id="14" dur="1" fill="hold">
                                          <p:stCondLst>
                                            <p:cond delay="0"/>
                                          </p:stCondLst>
                                        </p:cTn>
                                        <p:tgtEl>
                                          <p:spTgt spid="795681"/>
                                        </p:tgtEl>
                                        <p:attrNameLst>
                                          <p:attrName>style.visibility</p:attrName>
                                        </p:attrNameLst>
                                      </p:cBhvr>
                                      <p:to>
                                        <p:strVal val="visible"/>
                                      </p:to>
                                    </p:set>
                                    <p:animEffect transition="in" filter="blinds(horizontal)">
                                      <p:cBhvr>
                                        <p:cTn id="15" dur="500"/>
                                        <p:tgtEl>
                                          <p:spTgt spid="795681"/>
                                        </p:tgtEl>
                                      </p:cBhvr>
                                    </p:animEffect>
                                  </p:childTnLst>
                                </p:cTn>
                              </p:par>
                              <p:par>
                                <p:cTn id="16" presetID="3" presetClass="entr" presetSubtype="10" fill="hold" nodeType="withEffect">
                                  <p:stCondLst>
                                    <p:cond delay="0"/>
                                  </p:stCondLst>
                                  <p:childTnLst>
                                    <p:set>
                                      <p:cBhvr>
                                        <p:cTn id="17" dur="1" fill="hold">
                                          <p:stCondLst>
                                            <p:cond delay="0"/>
                                          </p:stCondLst>
                                        </p:cTn>
                                        <p:tgtEl>
                                          <p:spTgt spid="795682"/>
                                        </p:tgtEl>
                                        <p:attrNameLst>
                                          <p:attrName>style.visibility</p:attrName>
                                        </p:attrNameLst>
                                      </p:cBhvr>
                                      <p:to>
                                        <p:strVal val="visible"/>
                                      </p:to>
                                    </p:set>
                                    <p:animEffect transition="in" filter="blinds(horizontal)">
                                      <p:cBhvr>
                                        <p:cTn id="18" dur="500"/>
                                        <p:tgtEl>
                                          <p:spTgt spid="795682"/>
                                        </p:tgtEl>
                                      </p:cBhvr>
                                    </p:animEffect>
                                  </p:childTnLst>
                                </p:cTn>
                              </p:par>
                              <p:par>
                                <p:cTn id="19" presetID="3" presetClass="entr" presetSubtype="10" fill="hold" nodeType="withEffect">
                                  <p:stCondLst>
                                    <p:cond delay="0"/>
                                  </p:stCondLst>
                                  <p:childTnLst>
                                    <p:set>
                                      <p:cBhvr>
                                        <p:cTn id="20" dur="1" fill="hold">
                                          <p:stCondLst>
                                            <p:cond delay="0"/>
                                          </p:stCondLst>
                                        </p:cTn>
                                        <p:tgtEl>
                                          <p:spTgt spid="795704"/>
                                        </p:tgtEl>
                                        <p:attrNameLst>
                                          <p:attrName>style.visibility</p:attrName>
                                        </p:attrNameLst>
                                      </p:cBhvr>
                                      <p:to>
                                        <p:strVal val="visible"/>
                                      </p:to>
                                    </p:set>
                                    <p:animEffect transition="in" filter="blinds(horizontal)">
                                      <p:cBhvr>
                                        <p:cTn id="21" dur="500"/>
                                        <p:tgtEl>
                                          <p:spTgt spid="79570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95687"/>
                                        </p:tgtEl>
                                        <p:attrNameLst>
                                          <p:attrName>style.visibility</p:attrName>
                                        </p:attrNameLst>
                                      </p:cBhvr>
                                      <p:to>
                                        <p:strVal val="visible"/>
                                      </p:to>
                                    </p:set>
                                    <p:anim calcmode="lin" valueType="num">
                                      <p:cBhvr additive="base">
                                        <p:cTn id="26" dur="500" fill="hold"/>
                                        <p:tgtEl>
                                          <p:spTgt spid="795687"/>
                                        </p:tgtEl>
                                        <p:attrNameLst>
                                          <p:attrName>ppt_x</p:attrName>
                                        </p:attrNameLst>
                                      </p:cBhvr>
                                      <p:tavLst>
                                        <p:tav tm="0">
                                          <p:val>
                                            <p:strVal val="#ppt_x"/>
                                          </p:val>
                                        </p:tav>
                                        <p:tav tm="100000">
                                          <p:val>
                                            <p:strVal val="#ppt_x"/>
                                          </p:val>
                                        </p:tav>
                                      </p:tavLst>
                                    </p:anim>
                                    <p:anim calcmode="lin" valueType="num">
                                      <p:cBhvr additive="base">
                                        <p:cTn id="27" dur="500" fill="hold"/>
                                        <p:tgtEl>
                                          <p:spTgt spid="795687"/>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795683"/>
                                        </p:tgtEl>
                                        <p:attrNameLst>
                                          <p:attrName>style.visibility</p:attrName>
                                        </p:attrNameLst>
                                      </p:cBhvr>
                                      <p:to>
                                        <p:strVal val="visible"/>
                                      </p:to>
                                    </p:set>
                                    <p:animEffect transition="in" filter="blinds(horizontal)">
                                      <p:cBhvr>
                                        <p:cTn id="32" dur="500"/>
                                        <p:tgtEl>
                                          <p:spTgt spid="795683"/>
                                        </p:tgtEl>
                                      </p:cBhvr>
                                    </p:animEffect>
                                  </p:childTnLst>
                                </p:cTn>
                              </p:par>
                              <p:par>
                                <p:cTn id="33" presetID="3" presetClass="entr" presetSubtype="10" fill="hold" nodeType="withEffect">
                                  <p:stCondLst>
                                    <p:cond delay="0"/>
                                  </p:stCondLst>
                                  <p:childTnLst>
                                    <p:set>
                                      <p:cBhvr>
                                        <p:cTn id="34" dur="1" fill="hold">
                                          <p:stCondLst>
                                            <p:cond delay="0"/>
                                          </p:stCondLst>
                                        </p:cTn>
                                        <p:tgtEl>
                                          <p:spTgt spid="795668"/>
                                        </p:tgtEl>
                                        <p:attrNameLst>
                                          <p:attrName>style.visibility</p:attrName>
                                        </p:attrNameLst>
                                      </p:cBhvr>
                                      <p:to>
                                        <p:strVal val="visible"/>
                                      </p:to>
                                    </p:set>
                                    <p:animEffect transition="in" filter="blinds(horizontal)">
                                      <p:cBhvr>
                                        <p:cTn id="35" dur="500"/>
                                        <p:tgtEl>
                                          <p:spTgt spid="79566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795691"/>
                                        </p:tgtEl>
                                        <p:attrNameLst>
                                          <p:attrName>style.visibility</p:attrName>
                                        </p:attrNameLst>
                                      </p:cBhvr>
                                      <p:to>
                                        <p:strVal val="visible"/>
                                      </p:to>
                                    </p:set>
                                    <p:anim calcmode="lin" valueType="num">
                                      <p:cBhvr additive="base">
                                        <p:cTn id="40" dur="500" fill="hold"/>
                                        <p:tgtEl>
                                          <p:spTgt spid="795691"/>
                                        </p:tgtEl>
                                        <p:attrNameLst>
                                          <p:attrName>ppt_x</p:attrName>
                                        </p:attrNameLst>
                                      </p:cBhvr>
                                      <p:tavLst>
                                        <p:tav tm="0">
                                          <p:val>
                                            <p:strVal val="#ppt_x"/>
                                          </p:val>
                                        </p:tav>
                                        <p:tav tm="100000">
                                          <p:val>
                                            <p:strVal val="#ppt_x"/>
                                          </p:val>
                                        </p:tav>
                                      </p:tavLst>
                                    </p:anim>
                                    <p:anim calcmode="lin" valueType="num">
                                      <p:cBhvr additive="base">
                                        <p:cTn id="41" dur="500" fill="hold"/>
                                        <p:tgtEl>
                                          <p:spTgt spid="795691"/>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795699"/>
                                        </p:tgtEl>
                                        <p:attrNameLst>
                                          <p:attrName>style.visibility</p:attrName>
                                        </p:attrNameLst>
                                      </p:cBhvr>
                                      <p:to>
                                        <p:strVal val="visible"/>
                                      </p:to>
                                    </p:set>
                                    <p:anim calcmode="lin" valueType="num">
                                      <p:cBhvr additive="base">
                                        <p:cTn id="44" dur="500" fill="hold"/>
                                        <p:tgtEl>
                                          <p:spTgt spid="795699"/>
                                        </p:tgtEl>
                                        <p:attrNameLst>
                                          <p:attrName>ppt_x</p:attrName>
                                        </p:attrNameLst>
                                      </p:cBhvr>
                                      <p:tavLst>
                                        <p:tav tm="0">
                                          <p:val>
                                            <p:strVal val="#ppt_x"/>
                                          </p:val>
                                        </p:tav>
                                        <p:tav tm="100000">
                                          <p:val>
                                            <p:strVal val="#ppt_x"/>
                                          </p:val>
                                        </p:tav>
                                      </p:tavLst>
                                    </p:anim>
                                    <p:anim calcmode="lin" valueType="num">
                                      <p:cBhvr additive="base">
                                        <p:cTn id="45" dur="500" fill="hold"/>
                                        <p:tgtEl>
                                          <p:spTgt spid="795699"/>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795693"/>
                                        </p:tgtEl>
                                        <p:attrNameLst>
                                          <p:attrName>style.visibility</p:attrName>
                                        </p:attrNameLst>
                                      </p:cBhvr>
                                      <p:to>
                                        <p:strVal val="visible"/>
                                      </p:to>
                                    </p:set>
                                    <p:anim calcmode="lin" valueType="num">
                                      <p:cBhvr additive="base">
                                        <p:cTn id="48" dur="500" fill="hold"/>
                                        <p:tgtEl>
                                          <p:spTgt spid="795693"/>
                                        </p:tgtEl>
                                        <p:attrNameLst>
                                          <p:attrName>ppt_x</p:attrName>
                                        </p:attrNameLst>
                                      </p:cBhvr>
                                      <p:tavLst>
                                        <p:tav tm="0">
                                          <p:val>
                                            <p:strVal val="#ppt_x"/>
                                          </p:val>
                                        </p:tav>
                                        <p:tav tm="100000">
                                          <p:val>
                                            <p:strVal val="#ppt_x"/>
                                          </p:val>
                                        </p:tav>
                                      </p:tavLst>
                                    </p:anim>
                                    <p:anim calcmode="lin" valueType="num">
                                      <p:cBhvr additive="base">
                                        <p:cTn id="49" dur="500" fill="hold"/>
                                        <p:tgtEl>
                                          <p:spTgt spid="795693"/>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95688"/>
                                        </p:tgtEl>
                                        <p:attrNameLst>
                                          <p:attrName>style.visibility</p:attrName>
                                        </p:attrNameLst>
                                      </p:cBhvr>
                                      <p:to>
                                        <p:strVal val="visible"/>
                                      </p:to>
                                    </p:set>
                                    <p:anim calcmode="lin" valueType="num">
                                      <p:cBhvr additive="base">
                                        <p:cTn id="52" dur="500" fill="hold"/>
                                        <p:tgtEl>
                                          <p:spTgt spid="795688"/>
                                        </p:tgtEl>
                                        <p:attrNameLst>
                                          <p:attrName>ppt_x</p:attrName>
                                        </p:attrNameLst>
                                      </p:cBhvr>
                                      <p:tavLst>
                                        <p:tav tm="0">
                                          <p:val>
                                            <p:strVal val="#ppt_x"/>
                                          </p:val>
                                        </p:tav>
                                        <p:tav tm="100000">
                                          <p:val>
                                            <p:strVal val="#ppt_x"/>
                                          </p:val>
                                        </p:tav>
                                      </p:tavLst>
                                    </p:anim>
                                    <p:anim calcmode="lin" valueType="num">
                                      <p:cBhvr additive="base">
                                        <p:cTn id="53" dur="500" fill="hold"/>
                                        <p:tgtEl>
                                          <p:spTgt spid="795688"/>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nodeType="clickEffect">
                                  <p:stCondLst>
                                    <p:cond delay="0"/>
                                  </p:stCondLst>
                                  <p:childTnLst>
                                    <p:set>
                                      <p:cBhvr>
                                        <p:cTn id="57" dur="1" fill="hold">
                                          <p:stCondLst>
                                            <p:cond delay="0"/>
                                          </p:stCondLst>
                                        </p:cTn>
                                        <p:tgtEl>
                                          <p:spTgt spid="795684"/>
                                        </p:tgtEl>
                                        <p:attrNameLst>
                                          <p:attrName>style.visibility</p:attrName>
                                        </p:attrNameLst>
                                      </p:cBhvr>
                                      <p:to>
                                        <p:strVal val="visible"/>
                                      </p:to>
                                    </p:set>
                                    <p:animEffect transition="in" filter="blinds(horizontal)">
                                      <p:cBhvr>
                                        <p:cTn id="58" dur="500"/>
                                        <p:tgtEl>
                                          <p:spTgt spid="795684"/>
                                        </p:tgtEl>
                                      </p:cBhvr>
                                    </p:animEffect>
                                  </p:childTnLst>
                                </p:cTn>
                              </p:par>
                              <p:par>
                                <p:cTn id="59" presetID="3" presetClass="entr" presetSubtype="10" fill="hold" nodeType="withEffect">
                                  <p:stCondLst>
                                    <p:cond delay="0"/>
                                  </p:stCondLst>
                                  <p:childTnLst>
                                    <p:set>
                                      <p:cBhvr>
                                        <p:cTn id="60" dur="1" fill="hold">
                                          <p:stCondLst>
                                            <p:cond delay="0"/>
                                          </p:stCondLst>
                                        </p:cTn>
                                        <p:tgtEl>
                                          <p:spTgt spid="795672"/>
                                        </p:tgtEl>
                                        <p:attrNameLst>
                                          <p:attrName>style.visibility</p:attrName>
                                        </p:attrNameLst>
                                      </p:cBhvr>
                                      <p:to>
                                        <p:strVal val="visible"/>
                                      </p:to>
                                    </p:set>
                                    <p:animEffect transition="in" filter="blinds(horizontal)">
                                      <p:cBhvr>
                                        <p:cTn id="61" dur="500"/>
                                        <p:tgtEl>
                                          <p:spTgt spid="79567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795689"/>
                                        </p:tgtEl>
                                        <p:attrNameLst>
                                          <p:attrName>style.visibility</p:attrName>
                                        </p:attrNameLst>
                                      </p:cBhvr>
                                      <p:to>
                                        <p:strVal val="visible"/>
                                      </p:to>
                                    </p:set>
                                    <p:anim calcmode="lin" valueType="num">
                                      <p:cBhvr additive="base">
                                        <p:cTn id="66" dur="500" fill="hold"/>
                                        <p:tgtEl>
                                          <p:spTgt spid="795689"/>
                                        </p:tgtEl>
                                        <p:attrNameLst>
                                          <p:attrName>ppt_x</p:attrName>
                                        </p:attrNameLst>
                                      </p:cBhvr>
                                      <p:tavLst>
                                        <p:tav tm="0">
                                          <p:val>
                                            <p:strVal val="#ppt_x"/>
                                          </p:val>
                                        </p:tav>
                                        <p:tav tm="100000">
                                          <p:val>
                                            <p:strVal val="#ppt_x"/>
                                          </p:val>
                                        </p:tav>
                                      </p:tavLst>
                                    </p:anim>
                                    <p:anim calcmode="lin" valueType="num">
                                      <p:cBhvr additive="base">
                                        <p:cTn id="67" dur="500" fill="hold"/>
                                        <p:tgtEl>
                                          <p:spTgt spid="795689"/>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795698"/>
                                        </p:tgtEl>
                                        <p:attrNameLst>
                                          <p:attrName>style.visibility</p:attrName>
                                        </p:attrNameLst>
                                      </p:cBhvr>
                                      <p:to>
                                        <p:strVal val="visible"/>
                                      </p:to>
                                    </p:set>
                                    <p:anim calcmode="lin" valueType="num">
                                      <p:cBhvr additive="base">
                                        <p:cTn id="70" dur="500" fill="hold"/>
                                        <p:tgtEl>
                                          <p:spTgt spid="795698"/>
                                        </p:tgtEl>
                                        <p:attrNameLst>
                                          <p:attrName>ppt_x</p:attrName>
                                        </p:attrNameLst>
                                      </p:cBhvr>
                                      <p:tavLst>
                                        <p:tav tm="0">
                                          <p:val>
                                            <p:strVal val="#ppt_x"/>
                                          </p:val>
                                        </p:tav>
                                        <p:tav tm="100000">
                                          <p:val>
                                            <p:strVal val="#ppt_x"/>
                                          </p:val>
                                        </p:tav>
                                      </p:tavLst>
                                    </p:anim>
                                    <p:anim calcmode="lin" valueType="num">
                                      <p:cBhvr additive="base">
                                        <p:cTn id="71" dur="500" fill="hold"/>
                                        <p:tgtEl>
                                          <p:spTgt spid="795698"/>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795700"/>
                                        </p:tgtEl>
                                        <p:attrNameLst>
                                          <p:attrName>style.visibility</p:attrName>
                                        </p:attrNameLst>
                                      </p:cBhvr>
                                      <p:to>
                                        <p:strVal val="visible"/>
                                      </p:to>
                                    </p:set>
                                    <p:anim calcmode="lin" valueType="num">
                                      <p:cBhvr additive="base">
                                        <p:cTn id="74" dur="500" fill="hold"/>
                                        <p:tgtEl>
                                          <p:spTgt spid="795700"/>
                                        </p:tgtEl>
                                        <p:attrNameLst>
                                          <p:attrName>ppt_x</p:attrName>
                                        </p:attrNameLst>
                                      </p:cBhvr>
                                      <p:tavLst>
                                        <p:tav tm="0">
                                          <p:val>
                                            <p:strVal val="#ppt_x"/>
                                          </p:val>
                                        </p:tav>
                                        <p:tav tm="100000">
                                          <p:val>
                                            <p:strVal val="#ppt_x"/>
                                          </p:val>
                                        </p:tav>
                                      </p:tavLst>
                                    </p:anim>
                                    <p:anim calcmode="lin" valueType="num">
                                      <p:cBhvr additive="base">
                                        <p:cTn id="75" dur="500" fill="hold"/>
                                        <p:tgtEl>
                                          <p:spTgt spid="79570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795694"/>
                                        </p:tgtEl>
                                        <p:attrNameLst>
                                          <p:attrName>style.visibility</p:attrName>
                                        </p:attrNameLst>
                                      </p:cBhvr>
                                      <p:to>
                                        <p:strVal val="visible"/>
                                      </p:to>
                                    </p:set>
                                    <p:anim calcmode="lin" valueType="num">
                                      <p:cBhvr additive="base">
                                        <p:cTn id="78" dur="500" fill="hold"/>
                                        <p:tgtEl>
                                          <p:spTgt spid="795694"/>
                                        </p:tgtEl>
                                        <p:attrNameLst>
                                          <p:attrName>ppt_x</p:attrName>
                                        </p:attrNameLst>
                                      </p:cBhvr>
                                      <p:tavLst>
                                        <p:tav tm="0">
                                          <p:val>
                                            <p:strVal val="#ppt_x"/>
                                          </p:val>
                                        </p:tav>
                                        <p:tav tm="100000">
                                          <p:val>
                                            <p:strVal val="#ppt_x"/>
                                          </p:val>
                                        </p:tav>
                                      </p:tavLst>
                                    </p:anim>
                                    <p:anim calcmode="lin" valueType="num">
                                      <p:cBhvr additive="base">
                                        <p:cTn id="79" dur="500" fill="hold"/>
                                        <p:tgtEl>
                                          <p:spTgt spid="795694"/>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nodeType="clickEffect">
                                  <p:stCondLst>
                                    <p:cond delay="0"/>
                                  </p:stCondLst>
                                  <p:childTnLst>
                                    <p:set>
                                      <p:cBhvr>
                                        <p:cTn id="83" dur="1" fill="hold">
                                          <p:stCondLst>
                                            <p:cond delay="0"/>
                                          </p:stCondLst>
                                        </p:cTn>
                                        <p:tgtEl>
                                          <p:spTgt spid="795685"/>
                                        </p:tgtEl>
                                        <p:attrNameLst>
                                          <p:attrName>style.visibility</p:attrName>
                                        </p:attrNameLst>
                                      </p:cBhvr>
                                      <p:to>
                                        <p:strVal val="visible"/>
                                      </p:to>
                                    </p:set>
                                    <p:animEffect transition="in" filter="blinds(horizontal)">
                                      <p:cBhvr>
                                        <p:cTn id="84" dur="500"/>
                                        <p:tgtEl>
                                          <p:spTgt spid="795685"/>
                                        </p:tgtEl>
                                      </p:cBhvr>
                                    </p:animEffect>
                                  </p:childTnLst>
                                </p:cTn>
                              </p:par>
                              <p:par>
                                <p:cTn id="85" presetID="3" presetClass="entr" presetSubtype="10" fill="hold" nodeType="withEffect">
                                  <p:stCondLst>
                                    <p:cond delay="0"/>
                                  </p:stCondLst>
                                  <p:childTnLst>
                                    <p:set>
                                      <p:cBhvr>
                                        <p:cTn id="86" dur="1" fill="hold">
                                          <p:stCondLst>
                                            <p:cond delay="0"/>
                                          </p:stCondLst>
                                        </p:cTn>
                                        <p:tgtEl>
                                          <p:spTgt spid="795676"/>
                                        </p:tgtEl>
                                        <p:attrNameLst>
                                          <p:attrName>style.visibility</p:attrName>
                                        </p:attrNameLst>
                                      </p:cBhvr>
                                      <p:to>
                                        <p:strVal val="visible"/>
                                      </p:to>
                                    </p:set>
                                    <p:animEffect transition="in" filter="blinds(horizontal)">
                                      <p:cBhvr>
                                        <p:cTn id="87" dur="500"/>
                                        <p:tgtEl>
                                          <p:spTgt spid="79567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795690"/>
                                        </p:tgtEl>
                                        <p:attrNameLst>
                                          <p:attrName>style.visibility</p:attrName>
                                        </p:attrNameLst>
                                      </p:cBhvr>
                                      <p:to>
                                        <p:strVal val="visible"/>
                                      </p:to>
                                    </p:set>
                                    <p:anim calcmode="lin" valueType="num">
                                      <p:cBhvr additive="base">
                                        <p:cTn id="92" dur="500" fill="hold"/>
                                        <p:tgtEl>
                                          <p:spTgt spid="795690"/>
                                        </p:tgtEl>
                                        <p:attrNameLst>
                                          <p:attrName>ppt_x</p:attrName>
                                        </p:attrNameLst>
                                      </p:cBhvr>
                                      <p:tavLst>
                                        <p:tav tm="0">
                                          <p:val>
                                            <p:strVal val="#ppt_x"/>
                                          </p:val>
                                        </p:tav>
                                        <p:tav tm="100000">
                                          <p:val>
                                            <p:strVal val="#ppt_x"/>
                                          </p:val>
                                        </p:tav>
                                      </p:tavLst>
                                    </p:anim>
                                    <p:anim calcmode="lin" valueType="num">
                                      <p:cBhvr additive="base">
                                        <p:cTn id="93" dur="500" fill="hold"/>
                                        <p:tgtEl>
                                          <p:spTgt spid="795690"/>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795701"/>
                                        </p:tgtEl>
                                        <p:attrNameLst>
                                          <p:attrName>style.visibility</p:attrName>
                                        </p:attrNameLst>
                                      </p:cBhvr>
                                      <p:to>
                                        <p:strVal val="visible"/>
                                      </p:to>
                                    </p:set>
                                    <p:anim calcmode="lin" valueType="num">
                                      <p:cBhvr additive="base">
                                        <p:cTn id="96" dur="500" fill="hold"/>
                                        <p:tgtEl>
                                          <p:spTgt spid="795701"/>
                                        </p:tgtEl>
                                        <p:attrNameLst>
                                          <p:attrName>ppt_x</p:attrName>
                                        </p:attrNameLst>
                                      </p:cBhvr>
                                      <p:tavLst>
                                        <p:tav tm="0">
                                          <p:val>
                                            <p:strVal val="#ppt_x"/>
                                          </p:val>
                                        </p:tav>
                                        <p:tav tm="100000">
                                          <p:val>
                                            <p:strVal val="#ppt_x"/>
                                          </p:val>
                                        </p:tav>
                                      </p:tavLst>
                                    </p:anim>
                                    <p:anim calcmode="lin" valueType="num">
                                      <p:cBhvr additive="base">
                                        <p:cTn id="97" dur="500" fill="hold"/>
                                        <p:tgtEl>
                                          <p:spTgt spid="795701"/>
                                        </p:tgtEl>
                                        <p:attrNameLst>
                                          <p:attrName>ppt_y</p:attrName>
                                        </p:attrNameLst>
                                      </p:cBhvr>
                                      <p:tavLst>
                                        <p:tav tm="0">
                                          <p:val>
                                            <p:strVal val="1+#ppt_h/2"/>
                                          </p:val>
                                        </p:tav>
                                        <p:tav tm="100000">
                                          <p:val>
                                            <p:strVal val="#ppt_y"/>
                                          </p:val>
                                        </p:tav>
                                      </p:tavLst>
                                    </p:anim>
                                  </p:childTnLst>
                                </p:cTn>
                              </p:par>
                              <p:par>
                                <p:cTn id="98" presetID="2" presetClass="entr" presetSubtype="4" fill="hold" nodeType="withEffect">
                                  <p:stCondLst>
                                    <p:cond delay="0"/>
                                  </p:stCondLst>
                                  <p:childTnLst>
                                    <p:set>
                                      <p:cBhvr>
                                        <p:cTn id="99" dur="1" fill="hold">
                                          <p:stCondLst>
                                            <p:cond delay="0"/>
                                          </p:stCondLst>
                                        </p:cTn>
                                        <p:tgtEl>
                                          <p:spTgt spid="795702"/>
                                        </p:tgtEl>
                                        <p:attrNameLst>
                                          <p:attrName>style.visibility</p:attrName>
                                        </p:attrNameLst>
                                      </p:cBhvr>
                                      <p:to>
                                        <p:strVal val="visible"/>
                                      </p:to>
                                    </p:set>
                                    <p:anim calcmode="lin" valueType="num">
                                      <p:cBhvr additive="base">
                                        <p:cTn id="100" dur="500" fill="hold"/>
                                        <p:tgtEl>
                                          <p:spTgt spid="795702"/>
                                        </p:tgtEl>
                                        <p:attrNameLst>
                                          <p:attrName>ppt_x</p:attrName>
                                        </p:attrNameLst>
                                      </p:cBhvr>
                                      <p:tavLst>
                                        <p:tav tm="0">
                                          <p:val>
                                            <p:strVal val="#ppt_x"/>
                                          </p:val>
                                        </p:tav>
                                        <p:tav tm="100000">
                                          <p:val>
                                            <p:strVal val="#ppt_x"/>
                                          </p:val>
                                        </p:tav>
                                      </p:tavLst>
                                    </p:anim>
                                    <p:anim calcmode="lin" valueType="num">
                                      <p:cBhvr additive="base">
                                        <p:cTn id="101" dur="500" fill="hold"/>
                                        <p:tgtEl>
                                          <p:spTgt spid="795702"/>
                                        </p:tgtEl>
                                        <p:attrNameLst>
                                          <p:attrName>ppt_y</p:attrName>
                                        </p:attrNameLst>
                                      </p:cBhvr>
                                      <p:tavLst>
                                        <p:tav tm="0">
                                          <p:val>
                                            <p:strVal val="1+#ppt_h/2"/>
                                          </p:val>
                                        </p:tav>
                                        <p:tav tm="100000">
                                          <p:val>
                                            <p:strVal val="#ppt_y"/>
                                          </p:val>
                                        </p:tav>
                                      </p:tavLst>
                                    </p:anim>
                                  </p:childTnLst>
                                </p:cTn>
                              </p:par>
                              <p:par>
                                <p:cTn id="102" presetID="2" presetClass="entr" presetSubtype="4" fill="hold" nodeType="withEffect">
                                  <p:stCondLst>
                                    <p:cond delay="0"/>
                                  </p:stCondLst>
                                  <p:childTnLst>
                                    <p:set>
                                      <p:cBhvr>
                                        <p:cTn id="103" dur="1" fill="hold">
                                          <p:stCondLst>
                                            <p:cond delay="0"/>
                                          </p:stCondLst>
                                        </p:cTn>
                                        <p:tgtEl>
                                          <p:spTgt spid="795695"/>
                                        </p:tgtEl>
                                        <p:attrNameLst>
                                          <p:attrName>style.visibility</p:attrName>
                                        </p:attrNameLst>
                                      </p:cBhvr>
                                      <p:to>
                                        <p:strVal val="visible"/>
                                      </p:to>
                                    </p:set>
                                    <p:anim calcmode="lin" valueType="num">
                                      <p:cBhvr additive="base">
                                        <p:cTn id="104" dur="500" fill="hold"/>
                                        <p:tgtEl>
                                          <p:spTgt spid="795695"/>
                                        </p:tgtEl>
                                        <p:attrNameLst>
                                          <p:attrName>ppt_x</p:attrName>
                                        </p:attrNameLst>
                                      </p:cBhvr>
                                      <p:tavLst>
                                        <p:tav tm="0">
                                          <p:val>
                                            <p:strVal val="#ppt_x"/>
                                          </p:val>
                                        </p:tav>
                                        <p:tav tm="100000">
                                          <p:val>
                                            <p:strVal val="#ppt_x"/>
                                          </p:val>
                                        </p:tav>
                                      </p:tavLst>
                                    </p:anim>
                                    <p:anim calcmode="lin" valueType="num">
                                      <p:cBhvr additive="base">
                                        <p:cTn id="105" dur="500" fill="hold"/>
                                        <p:tgtEl>
                                          <p:spTgt spid="7956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87" grpId="0"/>
      <p:bldP spid="795688" grpId="0"/>
      <p:bldP spid="795689" grpId="0"/>
      <p:bldP spid="7956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CDD72FC0-CAFC-4B32-8BFE-FD2CDE536CF5}"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Correspondent Banking (2)</a:t>
            </a:r>
            <a:endParaRPr lang="en-US" altLang="en-US"/>
          </a:p>
        </p:txBody>
      </p:sp>
      <p:sp>
        <p:nvSpPr>
          <p:cNvPr id="786435" name="Rectangle 3"/>
          <p:cNvSpPr>
            <a:spLocks noGrp="1" noChangeArrowheads="1"/>
          </p:cNvSpPr>
          <p:nvPr>
            <p:ph type="body" idx="1"/>
          </p:nvPr>
        </p:nvSpPr>
        <p:spPr>
          <a:xfrm>
            <a:off x="1182688" y="1196975"/>
            <a:ext cx="7637462" cy="4608513"/>
          </a:xfrm>
        </p:spPr>
        <p:txBody>
          <a:bodyPr/>
          <a:lstStyle/>
          <a:p>
            <a:pPr>
              <a:lnSpc>
                <a:spcPct val="90000"/>
              </a:lnSpc>
              <a:buFont typeface="Wingdings" panose="05000000000000000000" pitchFamily="2" charset="2"/>
              <a:buNone/>
            </a:pPr>
            <a:r>
              <a:rPr lang="en-GB" altLang="en-US" u="sng">
                <a:solidFill>
                  <a:srgbClr val="FF0000"/>
                </a:solidFill>
              </a:rPr>
              <a:t>Key facts</a:t>
            </a:r>
          </a:p>
          <a:p>
            <a:pPr lvl="1">
              <a:lnSpc>
                <a:spcPct val="90000"/>
              </a:lnSpc>
            </a:pPr>
            <a:r>
              <a:rPr lang="en-GB" altLang="en-US" u="sng"/>
              <a:t>Purpose</a:t>
            </a:r>
            <a:r>
              <a:rPr lang="en-GB" altLang="en-US"/>
              <a:t>:  banks can undertake international financial transactions in jurisdictions where they have no presence</a:t>
            </a:r>
          </a:p>
          <a:p>
            <a:pPr lvl="1">
              <a:lnSpc>
                <a:spcPct val="90000"/>
              </a:lnSpc>
            </a:pPr>
            <a:r>
              <a:rPr lang="en-GB" altLang="en-US" u="sng"/>
              <a:t>Relationship between two banks</a:t>
            </a:r>
            <a:r>
              <a:rPr lang="en-GB" altLang="en-US"/>
              <a:t>:  ‘correspondent’ bank (service provider) and ‘respondent’ bank (customer)</a:t>
            </a:r>
          </a:p>
          <a:p>
            <a:pPr lvl="1">
              <a:lnSpc>
                <a:spcPct val="90000"/>
              </a:lnSpc>
            </a:pPr>
            <a:r>
              <a:rPr lang="en-GB" altLang="en-US" u="sng"/>
              <a:t>Types of service</a:t>
            </a:r>
            <a:r>
              <a:rPr lang="en-GB" altLang="en-US"/>
              <a:t>:  transactions for both the bank </a:t>
            </a:r>
            <a:r>
              <a:rPr lang="en-GB" altLang="en-US" i="1"/>
              <a:t>and</a:t>
            </a:r>
            <a:r>
              <a:rPr lang="en-GB" altLang="en-US"/>
              <a:t> its customers; wide range of potential services</a:t>
            </a:r>
          </a:p>
          <a:p>
            <a:pPr lvl="1">
              <a:lnSpc>
                <a:spcPct val="90000"/>
              </a:lnSpc>
            </a:pPr>
            <a:r>
              <a:rPr lang="en-GB" altLang="en-US" u="sng"/>
              <a:t>Inherent risks</a:t>
            </a:r>
            <a:r>
              <a:rPr lang="en-GB" altLang="en-US"/>
              <a:t>: reliance on AML and due diligence procedures in respondent banks</a:t>
            </a:r>
            <a:endParaRPr lang="en-GB" altLang="en-US" u="sng"/>
          </a:p>
          <a:p>
            <a:pPr>
              <a:lnSpc>
                <a:spcPct val="90000"/>
              </a:lnSpc>
              <a:buFont typeface="Wingdings" panose="05000000000000000000" pitchFamily="2" charset="2"/>
              <a:buNone/>
            </a:pPr>
            <a:r>
              <a:rPr lang="en-GB" altLang="en-US" u="sng">
                <a:solidFill>
                  <a:srgbClr val="FF0000"/>
                </a:solidFill>
              </a:rPr>
              <a:t>Money launderers’ perspective</a:t>
            </a:r>
          </a:p>
          <a:p>
            <a:pPr lvl="1">
              <a:lnSpc>
                <a:spcPct val="90000"/>
              </a:lnSpc>
            </a:pPr>
            <a:r>
              <a:rPr lang="en-GB" altLang="en-US"/>
              <a:t>‘Indirect’ relationship between originator of the transaction and the correspondent bank performing it</a:t>
            </a:r>
          </a:p>
          <a:p>
            <a:pPr lvl="1">
              <a:lnSpc>
                <a:spcPct val="90000"/>
              </a:lnSpc>
            </a:pPr>
            <a:r>
              <a:rPr lang="en-GB" altLang="en-US"/>
              <a:t>Increased potential for concealment</a:t>
            </a:r>
          </a:p>
          <a:p>
            <a:pPr lvl="1">
              <a:lnSpc>
                <a:spcPct val="90000"/>
              </a:lnSpc>
            </a:pPr>
            <a:r>
              <a:rPr lang="en-GB" altLang="en-US"/>
              <a:t>Use of ‘shell banks’ as vehicles for money laundering</a:t>
            </a:r>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90C9AD33-E56B-48B3-B1D1-187B18C45C39}"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Correspondent Banking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Respondent bank’s ownership structure cannot be verified</a:t>
            </a:r>
          </a:p>
          <a:p>
            <a:pPr lvl="1"/>
            <a:r>
              <a:rPr lang="en-GB" altLang="en-US"/>
              <a:t>Respondent bank has no real physical presence</a:t>
            </a:r>
          </a:p>
          <a:p>
            <a:pPr lvl="1"/>
            <a:r>
              <a:rPr lang="en-GB" altLang="en-US"/>
              <a:t>Respondent bank unable to provide background detail regarding entities for whom they have requested services</a:t>
            </a:r>
          </a:p>
          <a:p>
            <a:pPr lvl="1"/>
            <a:r>
              <a:rPr lang="en-GB" altLang="en-US"/>
              <a:t>Respondent bank unable to provide originator details for transfers for which they are an intermediate bank</a:t>
            </a:r>
          </a:p>
          <a:p>
            <a:pPr lvl="1"/>
            <a:r>
              <a:rPr lang="en-GB" altLang="en-US"/>
              <a:t>Respondent bank provides correspondent banking services for shell banks</a:t>
            </a:r>
          </a:p>
          <a:p>
            <a:pPr lvl="1"/>
            <a:r>
              <a:rPr lang="en-GB" altLang="en-US"/>
              <a:t>Respondent bank permits third parties access direct to its accounts for ‘payable through’ transactions</a:t>
            </a:r>
          </a:p>
          <a:p>
            <a:pPr lvl="1"/>
            <a:r>
              <a:rPr lang="en-GB" altLang="en-US"/>
              <a:t>Numerous requests for large volume wire transfers </a:t>
            </a:r>
          </a:p>
          <a:p>
            <a:pPr lvl="1"/>
            <a:r>
              <a:rPr lang="en-GB" altLang="en-US"/>
              <a:t>Unusually frequent and repetitive transactions</a:t>
            </a:r>
          </a:p>
          <a:p>
            <a:pPr lvl="1"/>
            <a:r>
              <a:rPr lang="en-GB" altLang="en-US"/>
              <a:t>Direction of transfer does not appear to fit with normal or expected business activity</a:t>
            </a:r>
            <a:endParaRPr lang="en-US"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25768</TotalTime>
  <Words>1023</Words>
  <Application>Microsoft Office PowerPoint</Application>
  <PresentationFormat>On-screen Show (4:3)</PresentationFormat>
  <Paragraphs>69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Correspondent Banking (1)</vt:lpstr>
      <vt:lpstr>Correspondent Banking (2)</vt:lpstr>
      <vt:lpstr>Correspondent Banking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1012</cp:revision>
  <dcterms:modified xsi:type="dcterms:W3CDTF">2016-09-07T10:30:16Z</dcterms:modified>
</cp:coreProperties>
</file>