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E9"/>
    <a:srgbClr val="FFCC00"/>
    <a:srgbClr val="FF3300"/>
    <a:srgbClr val="E5FFF8"/>
    <a:srgbClr val="3399FF"/>
    <a:srgbClr val="C9FFF1"/>
    <a:srgbClr val="007456"/>
    <a:srgbClr val="75FF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6770" autoAdjust="0"/>
  </p:normalViewPr>
  <p:slideViewPr>
    <p:cSldViewPr snapToObjects="1">
      <p:cViewPr varScale="1">
        <p:scale>
          <a:sx n="49" d="100"/>
          <a:sy n="49" d="100"/>
        </p:scale>
        <p:origin x="246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488" y="2406"/>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r>
              <a:rPr lang="en-GB" altLang="en-US"/>
              <a:t>Copyright Lessons Learned Ltd 2007</a:t>
            </a:r>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743E84D3-90C1-403C-9339-0AEA0823754B}"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r>
              <a:rPr lang="en-GB" altLang="en-US"/>
              <a:t>Copyright Lessons Learned Ltd 2007</a:t>
            </a:r>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E4FE9F9E-FAF9-48AA-B77A-0813527416DB}"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7DFA538B-F615-42CE-BFAE-046180779A76}"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r>
              <a:rPr lang="en-GB" altLang="en-US" sz="1100" u="sng" dirty="0">
                <a:latin typeface="Arial" panose="020B0604020202020204" pitchFamily="34" charset="0"/>
              </a:rPr>
              <a:t>Use of credit cards for money laundering – example</a:t>
            </a:r>
          </a:p>
          <a:p>
            <a:r>
              <a:rPr lang="en-GB" altLang="en-US" sz="1100" dirty="0">
                <a:latin typeface="Arial" panose="020B0604020202020204" pitchFamily="34" charset="0"/>
              </a:rPr>
              <a:t>The example derives from a real case.  A single individual (Mr X) fraudulently obtains a number of credit cards from different institutions, using a variety of different names and aliases.  In some cases he holds several different cards with the same institution.  Using the same method of aliases he establishes further credit card accounts overseas.</a:t>
            </a:r>
          </a:p>
          <a:p>
            <a:r>
              <a:rPr lang="en-GB" altLang="en-US" sz="1100" dirty="0">
                <a:latin typeface="Arial" panose="020B0604020202020204" pitchFamily="34" charset="0"/>
              </a:rPr>
              <a:t>He then uses the credit cards to make some fairly ordinary purchases (restaurant meals, </a:t>
            </a:r>
            <a:r>
              <a:rPr lang="en-GB" altLang="en-US" sz="1100" dirty="0" err="1">
                <a:latin typeface="Arial" panose="020B0604020202020204" pitchFamily="34" charset="0"/>
              </a:rPr>
              <a:t>etc</a:t>
            </a:r>
            <a:r>
              <a:rPr lang="en-GB" altLang="en-US" sz="1100" dirty="0">
                <a:latin typeface="Arial" panose="020B0604020202020204" pitchFamily="34" charset="0"/>
              </a:rPr>
              <a:t>) and some very expensive purchases (e.g., cars, paintings, expensive jewellery, </a:t>
            </a:r>
            <a:r>
              <a:rPr lang="en-GB" altLang="en-US" sz="1100" dirty="0" err="1">
                <a:latin typeface="Arial" panose="020B0604020202020204" pitchFamily="34" charset="0"/>
              </a:rPr>
              <a:t>etc</a:t>
            </a:r>
            <a:r>
              <a:rPr lang="en-GB" altLang="en-US" sz="1100" dirty="0">
                <a:latin typeface="Arial" panose="020B0604020202020204" pitchFamily="34" charset="0"/>
              </a:rPr>
              <a:t>).  He uses criminal funds to pay off the credit card debts incurred.  Some of the payments are made by cheque from accounts in the name of the given card holder.  Some are made by an apparently unconnected third party, Mr Y.</a:t>
            </a:r>
          </a:p>
          <a:p>
            <a:r>
              <a:rPr lang="en-GB" altLang="en-US" sz="1100" dirty="0">
                <a:latin typeface="Arial" panose="020B0604020202020204" pitchFamily="34" charset="0"/>
              </a:rPr>
              <a:t>The valuable assets purchased in this way are subsequently sold on to other uninvolved parties and the proceeds of the sales are invested elsewhere.</a:t>
            </a:r>
          </a:p>
          <a:p>
            <a:r>
              <a:rPr lang="en-GB" altLang="en-US" sz="1100" dirty="0">
                <a:latin typeface="Arial" panose="020B0604020202020204" pitchFamily="34" charset="0"/>
              </a:rPr>
              <a:t>The ordinary card purchases are simply used as a guise to give the impression of ‘normal’ daily usage of the cards in a normal daily routine.</a:t>
            </a:r>
            <a:endParaRPr lang="en-US" altLang="en-US" sz="1100"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47591C6B-2B80-455A-B611-65F13EC661A2}"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433888"/>
            <a:ext cx="5365750" cy="4759325"/>
          </a:xfrm>
        </p:spPr>
        <p:txBody>
          <a:bodyPr/>
          <a:lstStyle/>
          <a:p>
            <a:pPr>
              <a:lnSpc>
                <a:spcPct val="90000"/>
              </a:lnSpc>
            </a:pPr>
            <a:r>
              <a:rPr lang="en-GB" altLang="en-US" sz="1100" u="sng">
                <a:latin typeface="Arial" panose="020B0604020202020204" pitchFamily="34" charset="0"/>
              </a:rPr>
              <a:t>Key facts</a:t>
            </a:r>
          </a:p>
          <a:p>
            <a:pPr>
              <a:lnSpc>
                <a:spcPct val="90000"/>
              </a:lnSpc>
            </a:pPr>
            <a:r>
              <a:rPr lang="en-GB" altLang="en-US" sz="1100">
                <a:latin typeface="Arial" panose="020B0604020202020204" pitchFamily="34" charset="0"/>
              </a:rPr>
              <a:t>Credit cards are widely used in most of the world’s economies and generate billions of transactions worldwide each year. No-one really knows the extent to which they are used for money laundering purposes, but there is a consensus view that they are not likely to be used at the placement stage (where criminal cash is first introduced into the financial system), and are much more likely to have a role in layering and integration activities.  </a:t>
            </a:r>
          </a:p>
          <a:p>
            <a:pPr>
              <a:lnSpc>
                <a:spcPct val="90000"/>
              </a:lnSpc>
            </a:pPr>
            <a:r>
              <a:rPr lang="en-GB" altLang="en-US" sz="1100">
                <a:latin typeface="Arial" panose="020B0604020202020204" pitchFamily="34" charset="0"/>
              </a:rPr>
              <a:t>Money laundering using credit cards will also tend to go hand-in-hand with other credit-card related crimes, e.g., theft (where an innocent third party’s identity is taken from a stolen credit card and used to establish new card accounts) and credit card fraud (where such falsely obtained cards are used to purchase goods fraudulently).</a:t>
            </a:r>
          </a:p>
          <a:p>
            <a:pPr>
              <a:lnSpc>
                <a:spcPct val="90000"/>
              </a:lnSpc>
            </a:pPr>
            <a:r>
              <a:rPr lang="en-GB" altLang="en-US" sz="1100">
                <a:latin typeface="Arial" panose="020B0604020202020204" pitchFamily="34" charset="0"/>
              </a:rPr>
              <a:t>Credit cards are in such prevalence and are so widely used that </a:t>
            </a:r>
            <a:r>
              <a:rPr lang="en-GB" altLang="en-US" sz="1100" i="1">
                <a:latin typeface="Arial" panose="020B0604020202020204" pitchFamily="34" charset="0"/>
              </a:rPr>
              <a:t>all</a:t>
            </a:r>
            <a:r>
              <a:rPr lang="en-GB" altLang="en-US" sz="1100">
                <a:latin typeface="Arial" panose="020B0604020202020204" pitchFamily="34" charset="0"/>
              </a:rPr>
              <a:t> financial institutions across the world are potentially affected by credit card crimes.</a:t>
            </a:r>
          </a:p>
          <a:p>
            <a:pPr>
              <a:lnSpc>
                <a:spcPct val="90000"/>
              </a:lnSpc>
            </a:pPr>
            <a:r>
              <a:rPr lang="en-GB" altLang="en-US" sz="1100" u="sng">
                <a:latin typeface="Arial" panose="020B0604020202020204" pitchFamily="34" charset="0"/>
              </a:rPr>
              <a:t>Money launderers’ perspective</a:t>
            </a:r>
          </a:p>
          <a:p>
            <a:pPr>
              <a:lnSpc>
                <a:spcPct val="90000"/>
              </a:lnSpc>
            </a:pPr>
            <a:r>
              <a:rPr lang="en-GB" altLang="en-US" sz="1100">
                <a:latin typeface="Arial" panose="020B0604020202020204" pitchFamily="34" charset="0"/>
              </a:rPr>
              <a:t>One of the great benefits of credit cards for legitimate card holders is the ability, via ATM machines, to be able to access money from just about any financial institution, anywhere in the world.  This benefit is clearly also advantageous to money launderers, since it gives them a means by which they can, very quickly and simply, move quite large amounts of money across international borders, without ever having to come face-to-face with a member of staff from the institution in question.</a:t>
            </a:r>
          </a:p>
          <a:p>
            <a:pPr>
              <a:lnSpc>
                <a:spcPct val="90000"/>
              </a:lnSpc>
            </a:pPr>
            <a:r>
              <a:rPr lang="en-GB" altLang="en-US" sz="1100">
                <a:latin typeface="Arial" panose="020B0604020202020204" pitchFamily="34" charset="0"/>
              </a:rPr>
              <a:t>The remoteness of many credit card transactions (transactions over the ‘phone, over the internet, etc) also assists money launderers in concealing their identities.</a:t>
            </a:r>
          </a:p>
          <a:p>
            <a:pPr>
              <a:lnSpc>
                <a:spcPct val="90000"/>
              </a:lnSpc>
            </a:pPr>
            <a:r>
              <a:rPr lang="en-GB" altLang="en-US" sz="1100">
                <a:latin typeface="Arial" panose="020B0604020202020204" pitchFamily="34" charset="0"/>
              </a:rPr>
              <a:t>Finally, credit cards can be used to buy just about anything, with the credit card account being paid off regularly in cash or by electronic transfer.  This helps money launderers in converting their criminal cash into legitimate and saleable assets that can be sold on as part of the layering process.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F29A7DAA-56B8-4BE2-A94C-B7074FFBCED2}"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pPr>
              <a:lnSpc>
                <a:spcPct val="90000"/>
              </a:lnSpc>
            </a:pPr>
            <a:r>
              <a:rPr lang="en-GB" altLang="en-US" sz="1100">
                <a:latin typeface="Arial" panose="020B0604020202020204" pitchFamily="34" charset="0"/>
              </a:rPr>
              <a:t>Transactions that might give cause for concern include the following:</a:t>
            </a:r>
          </a:p>
          <a:p>
            <a:pPr marL="361950" lvl="1" indent="-182563">
              <a:lnSpc>
                <a:spcPct val="90000"/>
              </a:lnSpc>
              <a:buFontTx/>
              <a:buChar char="•"/>
            </a:pPr>
            <a:r>
              <a:rPr lang="en-GB" altLang="en-US" sz="1100">
                <a:latin typeface="Arial" panose="020B0604020202020204" pitchFamily="34" charset="0"/>
              </a:rPr>
              <a:t>A sudden change in the transaction patterns on a credit card account, or transactions that do not fit with the known business of the named card holder (this may indicate that the card has been stolen, or that the card account has been accessed and is being used by an unauthorised third party)</a:t>
            </a:r>
          </a:p>
          <a:p>
            <a:pPr marL="361950" lvl="1" indent="-182563">
              <a:lnSpc>
                <a:spcPct val="90000"/>
              </a:lnSpc>
              <a:buFontTx/>
              <a:buChar char="•"/>
            </a:pPr>
            <a:r>
              <a:rPr lang="en-GB" altLang="en-US" sz="1100">
                <a:latin typeface="Arial" panose="020B0604020202020204" pitchFamily="34" charset="0"/>
              </a:rPr>
              <a:t>Multiple cards in different names linked to a single residential address and/or third party settlor (this may indicate that multiple identities and different aliases are being used by a single individual)</a:t>
            </a:r>
          </a:p>
          <a:p>
            <a:pPr marL="361950" lvl="1" indent="-182563">
              <a:lnSpc>
                <a:spcPct val="90000"/>
              </a:lnSpc>
              <a:buFontTx/>
              <a:buChar char="•"/>
            </a:pPr>
            <a:r>
              <a:rPr lang="en-GB" altLang="en-US" sz="1100">
                <a:latin typeface="Arial" panose="020B0604020202020204" pitchFamily="34" charset="0"/>
              </a:rPr>
              <a:t>Third party settlement of credit card accounts (this might indicate the use of aliases as described above; or it may indicate that the card holder is in fact using the card to make purchases/launder money on behalf of an unknown third party)</a:t>
            </a:r>
          </a:p>
          <a:p>
            <a:pPr marL="361950" lvl="1" indent="-182563">
              <a:lnSpc>
                <a:spcPct val="90000"/>
              </a:lnSpc>
              <a:buFontTx/>
              <a:buChar char="•"/>
            </a:pPr>
            <a:r>
              <a:rPr lang="en-GB" altLang="en-US" sz="1100">
                <a:latin typeface="Arial" panose="020B0604020202020204" pitchFamily="34" charset="0"/>
              </a:rPr>
              <a:t>Unusually large cash settlement of credit card accounts (people </a:t>
            </a:r>
            <a:r>
              <a:rPr lang="en-GB" altLang="en-US" sz="1100" i="1">
                <a:latin typeface="Arial" panose="020B0604020202020204" pitchFamily="34" charset="0"/>
              </a:rPr>
              <a:t>do</a:t>
            </a:r>
            <a:r>
              <a:rPr lang="en-GB" altLang="en-US" sz="1100">
                <a:latin typeface="Arial" panose="020B0604020202020204" pitchFamily="34" charset="0"/>
              </a:rPr>
              <a:t> sometimes settle their accounts in cash, but rarely for large amounts; very large cash settlements might however be used as a means to start clearing criminal cash through the financial system)</a:t>
            </a:r>
          </a:p>
          <a:p>
            <a:pPr marL="361950" lvl="1" indent="-182563">
              <a:lnSpc>
                <a:spcPct val="90000"/>
              </a:lnSpc>
              <a:buFontTx/>
              <a:buChar char="•"/>
            </a:pPr>
            <a:r>
              <a:rPr lang="en-GB" altLang="en-US" sz="1100">
                <a:latin typeface="Arial" panose="020B0604020202020204" pitchFamily="34" charset="0"/>
              </a:rPr>
              <a:t>Unusually large and frequent cash withdrawals from off-shore credit card accounts (this use of credit cards may indicate an attempt to ‘layer’ criminal money by moving it between jurisdictions).</a:t>
            </a:r>
          </a:p>
          <a:p>
            <a:pPr>
              <a:lnSpc>
                <a:spcPct val="90000"/>
              </a:lnSpc>
            </a:pPr>
            <a:r>
              <a:rPr lang="en-GB" altLang="en-US" sz="1100">
                <a:latin typeface="Arial" panose="020B0604020202020204" pitchFamily="34" charset="0"/>
              </a:rPr>
              <a:t>N.B.  The terrorists involved in the 9/11 attacks used credit cards via the ATM system to withdraw money from offshore credit card accounts.  Funds were paid into these accounts by third parties overseas.  The terrorists drew on the funds to pay for their day-to-day living expenses, and the costs incurred in setting up their terror attacks. </a:t>
            </a:r>
            <a:endParaRPr lang="en-US" altLang="en-US" sz="11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DB755B5B-9C5E-488C-8B1C-E26BA0BF29DF}" type="slidenum">
              <a:rPr lang="en-GB" altLang="en-US"/>
              <a:pPr/>
              <a:t>‹#›</a:t>
            </a:fld>
            <a:endParaRPr lang="en-GB" altLang="en-US"/>
          </a:p>
        </p:txBody>
      </p:sp>
    </p:spTree>
    <p:extLst>
      <p:ext uri="{BB962C8B-B14F-4D97-AF65-F5344CB8AC3E}">
        <p14:creationId xmlns:p14="http://schemas.microsoft.com/office/powerpoint/2010/main" val="2821387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43A33F8D-CB90-4B6A-BBDD-F39E84876986}" type="slidenum">
              <a:rPr lang="en-GB" altLang="en-US"/>
              <a:pPr/>
              <a:t>‹#›</a:t>
            </a:fld>
            <a:endParaRPr lang="en-GB" altLang="en-US"/>
          </a:p>
        </p:txBody>
      </p:sp>
    </p:spTree>
    <p:extLst>
      <p:ext uri="{BB962C8B-B14F-4D97-AF65-F5344CB8AC3E}">
        <p14:creationId xmlns:p14="http://schemas.microsoft.com/office/powerpoint/2010/main" val="1977674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1F6CE57A-A9F0-477C-9774-6C939B018004}" type="slidenum">
              <a:rPr lang="en-GB" altLang="en-US"/>
              <a:pPr/>
              <a:t>‹#›</a:t>
            </a:fld>
            <a:endParaRPr lang="en-GB" altLang="en-US"/>
          </a:p>
        </p:txBody>
      </p:sp>
    </p:spTree>
    <p:extLst>
      <p:ext uri="{BB962C8B-B14F-4D97-AF65-F5344CB8AC3E}">
        <p14:creationId xmlns:p14="http://schemas.microsoft.com/office/powerpoint/2010/main" val="19685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95873DC2-98C7-4B7B-BB07-F4D99AEFFD2E}" type="slidenum">
              <a:rPr lang="en-GB" altLang="en-US"/>
              <a:pPr/>
              <a:t>‹#›</a:t>
            </a:fld>
            <a:endParaRPr lang="en-GB" altLang="en-US"/>
          </a:p>
        </p:txBody>
      </p:sp>
    </p:spTree>
    <p:extLst>
      <p:ext uri="{BB962C8B-B14F-4D97-AF65-F5344CB8AC3E}">
        <p14:creationId xmlns:p14="http://schemas.microsoft.com/office/powerpoint/2010/main" val="1456043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90DF2495-D5A1-4546-A993-56ED93F1E1AD}" type="slidenum">
              <a:rPr lang="en-GB" altLang="en-US"/>
              <a:pPr/>
              <a:t>‹#›</a:t>
            </a:fld>
            <a:endParaRPr lang="en-GB" altLang="en-US"/>
          </a:p>
        </p:txBody>
      </p:sp>
    </p:spTree>
    <p:extLst>
      <p:ext uri="{BB962C8B-B14F-4D97-AF65-F5344CB8AC3E}">
        <p14:creationId xmlns:p14="http://schemas.microsoft.com/office/powerpoint/2010/main" val="49323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5E6C16F2-39AC-4CCC-9E74-9321798C9B63}" type="slidenum">
              <a:rPr lang="en-GB" altLang="en-US"/>
              <a:pPr/>
              <a:t>‹#›</a:t>
            </a:fld>
            <a:endParaRPr lang="en-GB" altLang="en-US"/>
          </a:p>
        </p:txBody>
      </p:sp>
    </p:spTree>
    <p:extLst>
      <p:ext uri="{BB962C8B-B14F-4D97-AF65-F5344CB8AC3E}">
        <p14:creationId xmlns:p14="http://schemas.microsoft.com/office/powerpoint/2010/main" val="181463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9" name="Slide Number Placeholder 8"/>
          <p:cNvSpPr>
            <a:spLocks noGrp="1"/>
          </p:cNvSpPr>
          <p:nvPr>
            <p:ph type="sldNum" sz="quarter" idx="12"/>
          </p:nvPr>
        </p:nvSpPr>
        <p:spPr/>
        <p:txBody>
          <a:bodyPr/>
          <a:lstStyle>
            <a:lvl1pPr>
              <a:defRPr/>
            </a:lvl1pPr>
          </a:lstStyle>
          <a:p>
            <a:fld id="{3556BE95-4A41-4786-ABC9-DF863442D0A0}" type="slidenum">
              <a:rPr lang="en-GB" altLang="en-US"/>
              <a:pPr/>
              <a:t>‹#›</a:t>
            </a:fld>
            <a:endParaRPr lang="en-GB" altLang="en-US"/>
          </a:p>
        </p:txBody>
      </p:sp>
    </p:spTree>
    <p:extLst>
      <p:ext uri="{BB962C8B-B14F-4D97-AF65-F5344CB8AC3E}">
        <p14:creationId xmlns:p14="http://schemas.microsoft.com/office/powerpoint/2010/main" val="410374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5" name="Slide Number Placeholder 4"/>
          <p:cNvSpPr>
            <a:spLocks noGrp="1"/>
          </p:cNvSpPr>
          <p:nvPr>
            <p:ph type="sldNum" sz="quarter" idx="12"/>
          </p:nvPr>
        </p:nvSpPr>
        <p:spPr/>
        <p:txBody>
          <a:bodyPr/>
          <a:lstStyle>
            <a:lvl1pPr>
              <a:defRPr/>
            </a:lvl1pPr>
          </a:lstStyle>
          <a:p>
            <a:fld id="{DDB680C4-92D6-414A-AADC-A1A232380B40}" type="slidenum">
              <a:rPr lang="en-GB" altLang="en-US"/>
              <a:pPr/>
              <a:t>‹#›</a:t>
            </a:fld>
            <a:endParaRPr lang="en-GB" altLang="en-US"/>
          </a:p>
        </p:txBody>
      </p:sp>
    </p:spTree>
    <p:extLst>
      <p:ext uri="{BB962C8B-B14F-4D97-AF65-F5344CB8AC3E}">
        <p14:creationId xmlns:p14="http://schemas.microsoft.com/office/powerpoint/2010/main" val="3012134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4" name="Slide Number Placeholder 3"/>
          <p:cNvSpPr>
            <a:spLocks noGrp="1"/>
          </p:cNvSpPr>
          <p:nvPr>
            <p:ph type="sldNum" sz="quarter" idx="12"/>
          </p:nvPr>
        </p:nvSpPr>
        <p:spPr/>
        <p:txBody>
          <a:bodyPr/>
          <a:lstStyle>
            <a:lvl1pPr>
              <a:defRPr/>
            </a:lvl1pPr>
          </a:lstStyle>
          <a:p>
            <a:fld id="{73146DF4-6FB8-49C5-838F-23099D09582E}" type="slidenum">
              <a:rPr lang="en-GB" altLang="en-US"/>
              <a:pPr/>
              <a:t>‹#›</a:t>
            </a:fld>
            <a:endParaRPr lang="en-GB" altLang="en-US"/>
          </a:p>
        </p:txBody>
      </p:sp>
    </p:spTree>
    <p:extLst>
      <p:ext uri="{BB962C8B-B14F-4D97-AF65-F5344CB8AC3E}">
        <p14:creationId xmlns:p14="http://schemas.microsoft.com/office/powerpoint/2010/main" val="3425498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3DA051DF-77AF-4044-B00A-30F3FB914863}" type="slidenum">
              <a:rPr lang="en-GB" altLang="en-US"/>
              <a:pPr/>
              <a:t>‹#›</a:t>
            </a:fld>
            <a:endParaRPr lang="en-GB" altLang="en-US"/>
          </a:p>
        </p:txBody>
      </p:sp>
    </p:spTree>
    <p:extLst>
      <p:ext uri="{BB962C8B-B14F-4D97-AF65-F5344CB8AC3E}">
        <p14:creationId xmlns:p14="http://schemas.microsoft.com/office/powerpoint/2010/main" val="241902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BE34D385-67D9-4E09-BD1A-DD8BE08D357E}" type="slidenum">
              <a:rPr lang="en-GB" altLang="en-US"/>
              <a:pPr/>
              <a:t>‹#›</a:t>
            </a:fld>
            <a:endParaRPr lang="en-GB" altLang="en-US"/>
          </a:p>
        </p:txBody>
      </p:sp>
    </p:spTree>
    <p:extLst>
      <p:ext uri="{BB962C8B-B14F-4D97-AF65-F5344CB8AC3E}">
        <p14:creationId xmlns:p14="http://schemas.microsoft.com/office/powerpoint/2010/main" val="2988680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latin typeface="Times New Roman" panose="02020603050405020304" pitchFamily="18" charset="0"/>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anose="02020603050405020304" pitchFamily="18" charset="0"/>
              </a:defRPr>
            </a:lvl1pPr>
          </a:lstStyle>
          <a:p>
            <a:r>
              <a:rPr lang="en-GB" altLang="en-US"/>
              <a:t>Copyright Lessons Learned Ltd 2016</a:t>
            </a: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6838119A-36C7-46C1-8177-BE25F4F7AA09}"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3"/>
          <p:cNvSpPr>
            <a:spLocks noGrp="1"/>
          </p:cNvSpPr>
          <p:nvPr>
            <p:ph type="ftr" sz="quarter" idx="11"/>
          </p:nvPr>
        </p:nvSpPr>
        <p:spPr/>
        <p:txBody>
          <a:bodyPr/>
          <a:lstStyle/>
          <a:p>
            <a:r>
              <a:rPr lang="en-GB" altLang="en-US"/>
              <a:t>Copyright Lessons Learned Ltd 2016</a:t>
            </a:r>
            <a:endParaRPr lang="en-GB" altLang="en-US"/>
          </a:p>
        </p:txBody>
      </p:sp>
      <p:sp>
        <p:nvSpPr>
          <p:cNvPr id="28" name="Slide Number Placeholder 4"/>
          <p:cNvSpPr>
            <a:spLocks noGrp="1"/>
          </p:cNvSpPr>
          <p:nvPr>
            <p:ph type="sldNum" sz="quarter" idx="12"/>
          </p:nvPr>
        </p:nvSpPr>
        <p:spPr/>
        <p:txBody>
          <a:bodyPr/>
          <a:lstStyle/>
          <a:p>
            <a:fld id="{8C09A4F4-8A03-45F8-B909-75CB70748BDF}" type="slidenum">
              <a:rPr lang="en-GB" altLang="en-US"/>
              <a:pPr/>
              <a:t>1</a:t>
            </a:fld>
            <a:endParaRPr lang="en-GB" altLang="en-US"/>
          </a:p>
        </p:txBody>
      </p:sp>
      <p:sp>
        <p:nvSpPr>
          <p:cNvPr id="795652" name="Rectangle 4"/>
          <p:cNvSpPr>
            <a:spLocks noGrp="1" noChangeArrowheads="1"/>
          </p:cNvSpPr>
          <p:nvPr>
            <p:ph type="title"/>
          </p:nvPr>
        </p:nvSpPr>
        <p:spPr/>
        <p:txBody>
          <a:bodyPr/>
          <a:lstStyle/>
          <a:p>
            <a:r>
              <a:rPr lang="en-GB" altLang="en-US"/>
              <a:t>Credit Cards (1)</a:t>
            </a:r>
            <a:endParaRPr lang="en-US" altLang="en-US"/>
          </a:p>
        </p:txBody>
      </p:sp>
      <p:grpSp>
        <p:nvGrpSpPr>
          <p:cNvPr id="795712" name="Group 64"/>
          <p:cNvGrpSpPr>
            <a:grpSpLocks/>
          </p:cNvGrpSpPr>
          <p:nvPr/>
        </p:nvGrpSpPr>
        <p:grpSpPr bwMode="auto">
          <a:xfrm>
            <a:off x="4572000" y="1384300"/>
            <a:ext cx="798513" cy="984250"/>
            <a:chOff x="2835" y="1979"/>
            <a:chExt cx="503" cy="620"/>
          </a:xfrm>
        </p:grpSpPr>
        <p:pic>
          <p:nvPicPr>
            <p:cNvPr id="795713" name="Picture 65" descr="alia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5" y="1979"/>
              <a:ext cx="503" cy="620"/>
            </a:xfrm>
            <a:prstGeom prst="rect">
              <a:avLst/>
            </a:prstGeom>
            <a:noFill/>
            <a:extLst>
              <a:ext uri="{909E8E84-426E-40DD-AFC4-6F175D3DCCD1}">
                <a14:hiddenFill xmlns:a14="http://schemas.microsoft.com/office/drawing/2010/main">
                  <a:solidFill>
                    <a:srgbClr val="FFFFFF"/>
                  </a:solidFill>
                </a14:hiddenFill>
              </a:ext>
            </a:extLst>
          </p:spPr>
        </p:pic>
        <p:sp>
          <p:nvSpPr>
            <p:cNvPr id="795714" name="Text Box 66"/>
            <p:cNvSpPr txBox="1">
              <a:spLocks noChangeArrowheads="1"/>
            </p:cNvSpPr>
            <p:nvPr/>
          </p:nvSpPr>
          <p:spPr bwMode="auto">
            <a:xfrm>
              <a:off x="2845" y="2085"/>
              <a:ext cx="422"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chemeClr val="bg1"/>
                  </a:solidFill>
                </a:rPr>
                <a:t>Alias</a:t>
              </a:r>
              <a:br>
                <a:rPr lang="en-GB" altLang="en-US" sz="1600">
                  <a:solidFill>
                    <a:schemeClr val="bg1"/>
                  </a:solidFill>
                </a:rPr>
              </a:br>
              <a:r>
                <a:rPr lang="en-GB" altLang="en-US" sz="1600">
                  <a:solidFill>
                    <a:schemeClr val="bg1"/>
                  </a:solidFill>
                </a:rPr>
                <a:t>A</a:t>
              </a:r>
              <a:endParaRPr lang="en-US" altLang="en-US" sz="1600">
                <a:solidFill>
                  <a:schemeClr val="bg1"/>
                </a:solidFill>
              </a:endParaRPr>
            </a:p>
          </p:txBody>
        </p:sp>
      </p:grpSp>
      <p:pic>
        <p:nvPicPr>
          <p:cNvPr id="795785" name="Picture 137" descr="image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8538" y="1341438"/>
            <a:ext cx="798512" cy="984250"/>
          </a:xfrm>
          <a:prstGeom prst="rect">
            <a:avLst/>
          </a:prstGeom>
          <a:noFill/>
          <a:extLst>
            <a:ext uri="{909E8E84-426E-40DD-AFC4-6F175D3DCCD1}">
              <a14:hiddenFill xmlns:a14="http://schemas.microsoft.com/office/drawing/2010/main">
                <a:solidFill>
                  <a:srgbClr val="FFFFFF"/>
                </a:solidFill>
              </a14:hiddenFill>
            </a:ext>
          </a:extLst>
        </p:spPr>
      </p:pic>
      <p:sp>
        <p:nvSpPr>
          <p:cNvPr id="795786" name="Text Box 138"/>
          <p:cNvSpPr txBox="1">
            <a:spLocks noChangeArrowheads="1"/>
          </p:cNvSpPr>
          <p:nvPr/>
        </p:nvSpPr>
        <p:spPr bwMode="auto">
          <a:xfrm>
            <a:off x="2290763" y="1557338"/>
            <a:ext cx="625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chemeClr val="bg1"/>
                </a:solidFill>
              </a:rPr>
              <a:t>Mr X</a:t>
            </a:r>
            <a:endParaRPr lang="en-US" altLang="en-US" sz="1600">
              <a:solidFill>
                <a:schemeClr val="bg1"/>
              </a:solidFill>
            </a:endParaRPr>
          </a:p>
        </p:txBody>
      </p:sp>
      <p:sp>
        <p:nvSpPr>
          <p:cNvPr id="795787" name="Rectangle 139"/>
          <p:cNvSpPr>
            <a:spLocks noChangeArrowheads="1"/>
          </p:cNvSpPr>
          <p:nvPr/>
        </p:nvSpPr>
        <p:spPr bwMode="auto">
          <a:xfrm>
            <a:off x="2268538" y="2293938"/>
            <a:ext cx="1065212"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pPr>
              <a:spcBef>
                <a:spcPct val="10000"/>
              </a:spcBef>
            </a:pPr>
            <a:endParaRPr lang="en-US" altLang="en-US" sz="1400">
              <a:solidFill>
                <a:srgbClr val="000099"/>
              </a:solidFill>
            </a:endParaRPr>
          </a:p>
        </p:txBody>
      </p:sp>
      <p:grpSp>
        <p:nvGrpSpPr>
          <p:cNvPr id="795788" name="Group 140"/>
          <p:cNvGrpSpPr>
            <a:grpSpLocks/>
          </p:cNvGrpSpPr>
          <p:nvPr/>
        </p:nvGrpSpPr>
        <p:grpSpPr bwMode="auto">
          <a:xfrm>
            <a:off x="6942138" y="1384300"/>
            <a:ext cx="798512" cy="984250"/>
            <a:chOff x="2835" y="1979"/>
            <a:chExt cx="503" cy="620"/>
          </a:xfrm>
        </p:grpSpPr>
        <p:pic>
          <p:nvPicPr>
            <p:cNvPr id="795789" name="Picture 141" descr="alia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5" y="1979"/>
              <a:ext cx="503" cy="620"/>
            </a:xfrm>
            <a:prstGeom prst="rect">
              <a:avLst/>
            </a:prstGeom>
            <a:noFill/>
            <a:extLst>
              <a:ext uri="{909E8E84-426E-40DD-AFC4-6F175D3DCCD1}">
                <a14:hiddenFill xmlns:a14="http://schemas.microsoft.com/office/drawing/2010/main">
                  <a:solidFill>
                    <a:srgbClr val="FFFFFF"/>
                  </a:solidFill>
                </a14:hiddenFill>
              </a:ext>
            </a:extLst>
          </p:spPr>
        </p:pic>
        <p:sp>
          <p:nvSpPr>
            <p:cNvPr id="795790" name="Text Box 142"/>
            <p:cNvSpPr txBox="1">
              <a:spLocks noChangeArrowheads="1"/>
            </p:cNvSpPr>
            <p:nvPr/>
          </p:nvSpPr>
          <p:spPr bwMode="auto">
            <a:xfrm>
              <a:off x="2845" y="2085"/>
              <a:ext cx="422"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chemeClr val="bg1"/>
                  </a:solidFill>
                </a:rPr>
                <a:t>Alias</a:t>
              </a:r>
              <a:br>
                <a:rPr lang="en-GB" altLang="en-US" sz="1600">
                  <a:solidFill>
                    <a:schemeClr val="bg1"/>
                  </a:solidFill>
                </a:rPr>
              </a:br>
              <a:r>
                <a:rPr lang="en-GB" altLang="en-US" sz="1600">
                  <a:solidFill>
                    <a:schemeClr val="bg1"/>
                  </a:solidFill>
                </a:rPr>
                <a:t>B</a:t>
              </a:r>
              <a:endParaRPr lang="en-US" altLang="en-US" sz="1600">
                <a:solidFill>
                  <a:schemeClr val="bg1"/>
                </a:solidFill>
              </a:endParaRPr>
            </a:p>
          </p:txBody>
        </p:sp>
      </p:grpSp>
      <p:pic>
        <p:nvPicPr>
          <p:cNvPr id="795791" name="Picture 143" descr="Credit cards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1013" y="2944813"/>
            <a:ext cx="1741487" cy="1060450"/>
          </a:xfrm>
          <a:prstGeom prst="rect">
            <a:avLst/>
          </a:prstGeom>
          <a:noFill/>
          <a:extLst>
            <a:ext uri="{909E8E84-426E-40DD-AFC4-6F175D3DCCD1}">
              <a14:hiddenFill xmlns:a14="http://schemas.microsoft.com/office/drawing/2010/main">
                <a:solidFill>
                  <a:srgbClr val="FFFFFF"/>
                </a:solidFill>
              </a14:hiddenFill>
            </a:ext>
          </a:extLst>
        </p:spPr>
      </p:pic>
      <p:pic>
        <p:nvPicPr>
          <p:cNvPr id="795792" name="Picture 144" descr="credit cards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51300" y="2916238"/>
            <a:ext cx="1744663" cy="1071562"/>
          </a:xfrm>
          <a:prstGeom prst="rect">
            <a:avLst/>
          </a:prstGeom>
          <a:noFill/>
          <a:extLst>
            <a:ext uri="{909E8E84-426E-40DD-AFC4-6F175D3DCCD1}">
              <a14:hiddenFill xmlns:a14="http://schemas.microsoft.com/office/drawing/2010/main">
                <a:solidFill>
                  <a:srgbClr val="FFFFFF"/>
                </a:solidFill>
              </a14:hiddenFill>
            </a:ext>
          </a:extLst>
        </p:spPr>
      </p:pic>
      <p:pic>
        <p:nvPicPr>
          <p:cNvPr id="795793" name="Picture 145" descr="Credit cards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27788" y="2916238"/>
            <a:ext cx="1744662" cy="1071562"/>
          </a:xfrm>
          <a:prstGeom prst="rect">
            <a:avLst/>
          </a:prstGeom>
          <a:noFill/>
          <a:extLst>
            <a:ext uri="{909E8E84-426E-40DD-AFC4-6F175D3DCCD1}">
              <a14:hiddenFill xmlns:a14="http://schemas.microsoft.com/office/drawing/2010/main">
                <a:solidFill>
                  <a:srgbClr val="FFFFFF"/>
                </a:solidFill>
              </a14:hiddenFill>
            </a:ext>
          </a:extLst>
        </p:spPr>
      </p:pic>
      <p:sp>
        <p:nvSpPr>
          <p:cNvPr id="795796" name="Line 148"/>
          <p:cNvSpPr>
            <a:spLocks noChangeShapeType="1"/>
          </p:cNvSpPr>
          <p:nvPr/>
        </p:nvSpPr>
        <p:spPr bwMode="auto">
          <a:xfrm>
            <a:off x="5003800" y="4078288"/>
            <a:ext cx="0" cy="574675"/>
          </a:xfrm>
          <a:prstGeom prst="line">
            <a:avLst/>
          </a:prstGeom>
          <a:noFill/>
          <a:ln w="57150">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797" name="Line 149"/>
          <p:cNvSpPr>
            <a:spLocks noChangeShapeType="1"/>
          </p:cNvSpPr>
          <p:nvPr/>
        </p:nvSpPr>
        <p:spPr bwMode="auto">
          <a:xfrm>
            <a:off x="7451725" y="4076700"/>
            <a:ext cx="0" cy="574675"/>
          </a:xfrm>
          <a:prstGeom prst="line">
            <a:avLst/>
          </a:prstGeom>
          <a:noFill/>
          <a:ln w="57150">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798" name="Line 150"/>
          <p:cNvSpPr>
            <a:spLocks noChangeShapeType="1"/>
          </p:cNvSpPr>
          <p:nvPr/>
        </p:nvSpPr>
        <p:spPr bwMode="auto">
          <a:xfrm>
            <a:off x="5003800" y="4625975"/>
            <a:ext cx="2447925"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799" name="Line 151"/>
          <p:cNvSpPr>
            <a:spLocks noChangeShapeType="1"/>
          </p:cNvSpPr>
          <p:nvPr/>
        </p:nvSpPr>
        <p:spPr bwMode="auto">
          <a:xfrm>
            <a:off x="6227763" y="4651375"/>
            <a:ext cx="0" cy="506413"/>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00" name="Line 152"/>
          <p:cNvSpPr>
            <a:spLocks noChangeShapeType="1"/>
          </p:cNvSpPr>
          <p:nvPr/>
        </p:nvSpPr>
        <p:spPr bwMode="auto">
          <a:xfrm>
            <a:off x="3203575" y="5132388"/>
            <a:ext cx="3024188"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5802" name="Group 154"/>
          <p:cNvGrpSpPr>
            <a:grpSpLocks/>
          </p:cNvGrpSpPr>
          <p:nvPr/>
        </p:nvGrpSpPr>
        <p:grpSpPr bwMode="auto">
          <a:xfrm>
            <a:off x="2405063" y="4581525"/>
            <a:ext cx="798512" cy="984250"/>
            <a:chOff x="2835" y="1979"/>
            <a:chExt cx="503" cy="620"/>
          </a:xfrm>
        </p:grpSpPr>
        <p:pic>
          <p:nvPicPr>
            <p:cNvPr id="795803" name="Picture 155" descr="alia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5" y="1979"/>
              <a:ext cx="503" cy="620"/>
            </a:xfrm>
            <a:prstGeom prst="rect">
              <a:avLst/>
            </a:prstGeom>
            <a:noFill/>
            <a:extLst>
              <a:ext uri="{909E8E84-426E-40DD-AFC4-6F175D3DCCD1}">
                <a14:hiddenFill xmlns:a14="http://schemas.microsoft.com/office/drawing/2010/main">
                  <a:solidFill>
                    <a:srgbClr val="FFFFFF"/>
                  </a:solidFill>
                </a14:hiddenFill>
              </a:ext>
            </a:extLst>
          </p:spPr>
        </p:pic>
        <p:sp>
          <p:nvSpPr>
            <p:cNvPr id="795804" name="Text Box 156"/>
            <p:cNvSpPr txBox="1">
              <a:spLocks noChangeArrowheads="1"/>
            </p:cNvSpPr>
            <p:nvPr/>
          </p:nvSpPr>
          <p:spPr bwMode="auto">
            <a:xfrm>
              <a:off x="2859" y="2085"/>
              <a:ext cx="3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chemeClr val="bg1"/>
                  </a:solidFill>
                </a:rPr>
                <a:t>Mr Y</a:t>
              </a:r>
              <a:endParaRPr lang="en-US" altLang="en-US" sz="1600">
                <a:solidFill>
                  <a:schemeClr val="bg1"/>
                </a:solidFill>
              </a:endParaRPr>
            </a:p>
          </p:txBody>
        </p:sp>
      </p:grpSp>
      <p:sp>
        <p:nvSpPr>
          <p:cNvPr id="795806" name="Line 158"/>
          <p:cNvSpPr>
            <a:spLocks noChangeShapeType="1"/>
          </p:cNvSpPr>
          <p:nvPr/>
        </p:nvSpPr>
        <p:spPr bwMode="auto">
          <a:xfrm>
            <a:off x="2627313" y="2368550"/>
            <a:ext cx="0" cy="547688"/>
          </a:xfrm>
          <a:prstGeom prst="line">
            <a:avLst/>
          </a:prstGeom>
          <a:noFill/>
          <a:ln w="571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07" name="Line 159"/>
          <p:cNvSpPr>
            <a:spLocks noChangeShapeType="1"/>
          </p:cNvSpPr>
          <p:nvPr/>
        </p:nvSpPr>
        <p:spPr bwMode="auto">
          <a:xfrm>
            <a:off x="4932363" y="2349500"/>
            <a:ext cx="0" cy="547688"/>
          </a:xfrm>
          <a:prstGeom prst="line">
            <a:avLst/>
          </a:prstGeom>
          <a:noFill/>
          <a:ln w="571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08" name="Line 160"/>
          <p:cNvSpPr>
            <a:spLocks noChangeShapeType="1"/>
          </p:cNvSpPr>
          <p:nvPr/>
        </p:nvSpPr>
        <p:spPr bwMode="auto">
          <a:xfrm>
            <a:off x="7380288" y="2349500"/>
            <a:ext cx="0" cy="547688"/>
          </a:xfrm>
          <a:prstGeom prst="line">
            <a:avLst/>
          </a:prstGeom>
          <a:noFill/>
          <a:ln w="571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795785"/>
                                        </p:tgtEl>
                                        <p:attrNameLst>
                                          <p:attrName>style.visibility</p:attrName>
                                        </p:attrNameLst>
                                      </p:cBhvr>
                                      <p:to>
                                        <p:strVal val="visible"/>
                                      </p:to>
                                    </p:set>
                                    <p:animEffect transition="in" filter="diamond(in)">
                                      <p:cBhvr>
                                        <p:cTn id="7" dur="1000"/>
                                        <p:tgtEl>
                                          <p:spTgt spid="795785"/>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795786"/>
                                        </p:tgtEl>
                                        <p:attrNameLst>
                                          <p:attrName>style.visibility</p:attrName>
                                        </p:attrNameLst>
                                      </p:cBhvr>
                                      <p:to>
                                        <p:strVal val="visible"/>
                                      </p:to>
                                    </p:set>
                                    <p:animEffect transition="in" filter="diamond(in)">
                                      <p:cBhvr>
                                        <p:cTn id="10" dur="1000"/>
                                        <p:tgtEl>
                                          <p:spTgt spid="795786"/>
                                        </p:tgtEl>
                                      </p:cBhvr>
                                    </p:animEffect>
                                  </p:childTnLst>
                                </p:cTn>
                              </p:par>
                              <p:par>
                                <p:cTn id="11" presetID="8" presetClass="entr" presetSubtype="16" fill="hold" grpId="0" nodeType="withEffect" nodePh="1">
                                  <p:stCondLst>
                                    <p:cond delay="0"/>
                                  </p:stCondLst>
                                  <p:endCondLst>
                                    <p:cond evt="begin" delay="0">
                                      <p:tn val="11"/>
                                    </p:cond>
                                  </p:endCondLst>
                                  <p:childTnLst>
                                    <p:set>
                                      <p:cBhvr>
                                        <p:cTn id="12" dur="1" fill="hold">
                                          <p:stCondLst>
                                            <p:cond delay="0"/>
                                          </p:stCondLst>
                                        </p:cTn>
                                        <p:tgtEl>
                                          <p:spTgt spid="795787"/>
                                        </p:tgtEl>
                                        <p:attrNameLst>
                                          <p:attrName>style.visibility</p:attrName>
                                        </p:attrNameLst>
                                      </p:cBhvr>
                                      <p:to>
                                        <p:strVal val="visible"/>
                                      </p:to>
                                    </p:set>
                                    <p:animEffect transition="in" filter="diamond(in)">
                                      <p:cBhvr>
                                        <p:cTn id="13" dur="1000"/>
                                        <p:tgtEl>
                                          <p:spTgt spid="795787"/>
                                        </p:tgtEl>
                                      </p:cBhvr>
                                    </p:animEffect>
                                  </p:childTnLst>
                                </p:cTn>
                              </p:par>
                              <p:par>
                                <p:cTn id="14" presetID="8" presetClass="entr" presetSubtype="16" fill="hold" nodeType="withEffect">
                                  <p:stCondLst>
                                    <p:cond delay="0"/>
                                  </p:stCondLst>
                                  <p:childTnLst>
                                    <p:set>
                                      <p:cBhvr>
                                        <p:cTn id="15" dur="1" fill="hold">
                                          <p:stCondLst>
                                            <p:cond delay="0"/>
                                          </p:stCondLst>
                                        </p:cTn>
                                        <p:tgtEl>
                                          <p:spTgt spid="795806"/>
                                        </p:tgtEl>
                                        <p:attrNameLst>
                                          <p:attrName>style.visibility</p:attrName>
                                        </p:attrNameLst>
                                      </p:cBhvr>
                                      <p:to>
                                        <p:strVal val="visible"/>
                                      </p:to>
                                    </p:set>
                                    <p:animEffect transition="in" filter="diamond(in)">
                                      <p:cBhvr>
                                        <p:cTn id="16" dur="1000"/>
                                        <p:tgtEl>
                                          <p:spTgt spid="795806"/>
                                        </p:tgtEl>
                                      </p:cBhvr>
                                    </p:animEffect>
                                  </p:childTnLst>
                                </p:cTn>
                              </p:par>
                              <p:par>
                                <p:cTn id="17" presetID="8" presetClass="entr" presetSubtype="16" fill="hold" nodeType="withEffect">
                                  <p:stCondLst>
                                    <p:cond delay="0"/>
                                  </p:stCondLst>
                                  <p:childTnLst>
                                    <p:set>
                                      <p:cBhvr>
                                        <p:cTn id="18" dur="1" fill="hold">
                                          <p:stCondLst>
                                            <p:cond delay="0"/>
                                          </p:stCondLst>
                                        </p:cTn>
                                        <p:tgtEl>
                                          <p:spTgt spid="795791"/>
                                        </p:tgtEl>
                                        <p:attrNameLst>
                                          <p:attrName>style.visibility</p:attrName>
                                        </p:attrNameLst>
                                      </p:cBhvr>
                                      <p:to>
                                        <p:strVal val="visible"/>
                                      </p:to>
                                    </p:set>
                                    <p:animEffect transition="in" filter="diamond(in)">
                                      <p:cBhvr>
                                        <p:cTn id="19" dur="1000"/>
                                        <p:tgtEl>
                                          <p:spTgt spid="79579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nodeType="clickEffect">
                                  <p:stCondLst>
                                    <p:cond delay="0"/>
                                  </p:stCondLst>
                                  <p:childTnLst>
                                    <p:set>
                                      <p:cBhvr>
                                        <p:cTn id="23" dur="1" fill="hold">
                                          <p:stCondLst>
                                            <p:cond delay="0"/>
                                          </p:stCondLst>
                                        </p:cTn>
                                        <p:tgtEl>
                                          <p:spTgt spid="795712"/>
                                        </p:tgtEl>
                                        <p:attrNameLst>
                                          <p:attrName>style.visibility</p:attrName>
                                        </p:attrNameLst>
                                      </p:cBhvr>
                                      <p:to>
                                        <p:strVal val="visible"/>
                                      </p:to>
                                    </p:set>
                                    <p:animEffect transition="in" filter="diamond(in)">
                                      <p:cBhvr>
                                        <p:cTn id="24" dur="1000"/>
                                        <p:tgtEl>
                                          <p:spTgt spid="795712"/>
                                        </p:tgtEl>
                                      </p:cBhvr>
                                    </p:animEffect>
                                  </p:childTnLst>
                                </p:cTn>
                              </p:par>
                              <p:par>
                                <p:cTn id="25" presetID="8" presetClass="entr" presetSubtype="16" fill="hold" nodeType="withEffect">
                                  <p:stCondLst>
                                    <p:cond delay="0"/>
                                  </p:stCondLst>
                                  <p:childTnLst>
                                    <p:set>
                                      <p:cBhvr>
                                        <p:cTn id="26" dur="1" fill="hold">
                                          <p:stCondLst>
                                            <p:cond delay="0"/>
                                          </p:stCondLst>
                                        </p:cTn>
                                        <p:tgtEl>
                                          <p:spTgt spid="795788"/>
                                        </p:tgtEl>
                                        <p:attrNameLst>
                                          <p:attrName>style.visibility</p:attrName>
                                        </p:attrNameLst>
                                      </p:cBhvr>
                                      <p:to>
                                        <p:strVal val="visible"/>
                                      </p:to>
                                    </p:set>
                                    <p:animEffect transition="in" filter="diamond(in)">
                                      <p:cBhvr>
                                        <p:cTn id="27" dur="1000"/>
                                        <p:tgtEl>
                                          <p:spTgt spid="7957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nodeType="clickEffect">
                                  <p:stCondLst>
                                    <p:cond delay="0"/>
                                  </p:stCondLst>
                                  <p:childTnLst>
                                    <p:set>
                                      <p:cBhvr>
                                        <p:cTn id="31" dur="1" fill="hold">
                                          <p:stCondLst>
                                            <p:cond delay="0"/>
                                          </p:stCondLst>
                                        </p:cTn>
                                        <p:tgtEl>
                                          <p:spTgt spid="795807"/>
                                        </p:tgtEl>
                                        <p:attrNameLst>
                                          <p:attrName>style.visibility</p:attrName>
                                        </p:attrNameLst>
                                      </p:cBhvr>
                                      <p:to>
                                        <p:strVal val="visible"/>
                                      </p:to>
                                    </p:set>
                                    <p:animEffect transition="in" filter="diamond(in)">
                                      <p:cBhvr>
                                        <p:cTn id="32" dur="1000"/>
                                        <p:tgtEl>
                                          <p:spTgt spid="795807"/>
                                        </p:tgtEl>
                                      </p:cBhvr>
                                    </p:animEffect>
                                  </p:childTnLst>
                                </p:cTn>
                              </p:par>
                              <p:par>
                                <p:cTn id="33" presetID="8" presetClass="entr" presetSubtype="16" fill="hold" nodeType="withEffect">
                                  <p:stCondLst>
                                    <p:cond delay="0"/>
                                  </p:stCondLst>
                                  <p:childTnLst>
                                    <p:set>
                                      <p:cBhvr>
                                        <p:cTn id="34" dur="1" fill="hold">
                                          <p:stCondLst>
                                            <p:cond delay="0"/>
                                          </p:stCondLst>
                                        </p:cTn>
                                        <p:tgtEl>
                                          <p:spTgt spid="795808"/>
                                        </p:tgtEl>
                                        <p:attrNameLst>
                                          <p:attrName>style.visibility</p:attrName>
                                        </p:attrNameLst>
                                      </p:cBhvr>
                                      <p:to>
                                        <p:strVal val="visible"/>
                                      </p:to>
                                    </p:set>
                                    <p:animEffect transition="in" filter="diamond(in)">
                                      <p:cBhvr>
                                        <p:cTn id="35" dur="1000"/>
                                        <p:tgtEl>
                                          <p:spTgt spid="795808"/>
                                        </p:tgtEl>
                                      </p:cBhvr>
                                    </p:animEffect>
                                  </p:childTnLst>
                                </p:cTn>
                              </p:par>
                              <p:par>
                                <p:cTn id="36" presetID="8" presetClass="entr" presetSubtype="16" fill="hold" nodeType="withEffect">
                                  <p:stCondLst>
                                    <p:cond delay="0"/>
                                  </p:stCondLst>
                                  <p:childTnLst>
                                    <p:set>
                                      <p:cBhvr>
                                        <p:cTn id="37" dur="1" fill="hold">
                                          <p:stCondLst>
                                            <p:cond delay="0"/>
                                          </p:stCondLst>
                                        </p:cTn>
                                        <p:tgtEl>
                                          <p:spTgt spid="795793"/>
                                        </p:tgtEl>
                                        <p:attrNameLst>
                                          <p:attrName>style.visibility</p:attrName>
                                        </p:attrNameLst>
                                      </p:cBhvr>
                                      <p:to>
                                        <p:strVal val="visible"/>
                                      </p:to>
                                    </p:set>
                                    <p:animEffect transition="in" filter="diamond(in)">
                                      <p:cBhvr>
                                        <p:cTn id="38" dur="1000"/>
                                        <p:tgtEl>
                                          <p:spTgt spid="795793"/>
                                        </p:tgtEl>
                                      </p:cBhvr>
                                    </p:animEffect>
                                  </p:childTnLst>
                                </p:cTn>
                              </p:par>
                              <p:par>
                                <p:cTn id="39" presetID="8" presetClass="entr" presetSubtype="16" fill="hold" nodeType="withEffect">
                                  <p:stCondLst>
                                    <p:cond delay="0"/>
                                  </p:stCondLst>
                                  <p:childTnLst>
                                    <p:set>
                                      <p:cBhvr>
                                        <p:cTn id="40" dur="1" fill="hold">
                                          <p:stCondLst>
                                            <p:cond delay="0"/>
                                          </p:stCondLst>
                                        </p:cTn>
                                        <p:tgtEl>
                                          <p:spTgt spid="795792"/>
                                        </p:tgtEl>
                                        <p:attrNameLst>
                                          <p:attrName>style.visibility</p:attrName>
                                        </p:attrNameLst>
                                      </p:cBhvr>
                                      <p:to>
                                        <p:strVal val="visible"/>
                                      </p:to>
                                    </p:set>
                                    <p:animEffect transition="in" filter="diamond(in)">
                                      <p:cBhvr>
                                        <p:cTn id="41" dur="1000"/>
                                        <p:tgtEl>
                                          <p:spTgt spid="79579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nodeType="clickEffect">
                                  <p:stCondLst>
                                    <p:cond delay="0"/>
                                  </p:stCondLst>
                                  <p:childTnLst>
                                    <p:set>
                                      <p:cBhvr>
                                        <p:cTn id="45" dur="1" fill="hold">
                                          <p:stCondLst>
                                            <p:cond delay="0"/>
                                          </p:stCondLst>
                                        </p:cTn>
                                        <p:tgtEl>
                                          <p:spTgt spid="795802"/>
                                        </p:tgtEl>
                                        <p:attrNameLst>
                                          <p:attrName>style.visibility</p:attrName>
                                        </p:attrNameLst>
                                      </p:cBhvr>
                                      <p:to>
                                        <p:strVal val="visible"/>
                                      </p:to>
                                    </p:set>
                                    <p:anim calcmode="lin" valueType="num">
                                      <p:cBhvr additive="base">
                                        <p:cTn id="46" dur="500" fill="hold"/>
                                        <p:tgtEl>
                                          <p:spTgt spid="795802"/>
                                        </p:tgtEl>
                                        <p:attrNameLst>
                                          <p:attrName>ppt_x</p:attrName>
                                        </p:attrNameLst>
                                      </p:cBhvr>
                                      <p:tavLst>
                                        <p:tav tm="0">
                                          <p:val>
                                            <p:strVal val="#ppt_x"/>
                                          </p:val>
                                        </p:tav>
                                        <p:tav tm="100000">
                                          <p:val>
                                            <p:strVal val="#ppt_x"/>
                                          </p:val>
                                        </p:tav>
                                      </p:tavLst>
                                    </p:anim>
                                    <p:anim calcmode="lin" valueType="num">
                                      <p:cBhvr additive="base">
                                        <p:cTn id="47" dur="500" fill="hold"/>
                                        <p:tgtEl>
                                          <p:spTgt spid="795802"/>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795800"/>
                                        </p:tgtEl>
                                        <p:attrNameLst>
                                          <p:attrName>style.visibility</p:attrName>
                                        </p:attrNameLst>
                                      </p:cBhvr>
                                      <p:to>
                                        <p:strVal val="visible"/>
                                      </p:to>
                                    </p:set>
                                    <p:anim calcmode="lin" valueType="num">
                                      <p:cBhvr additive="base">
                                        <p:cTn id="50" dur="500" fill="hold"/>
                                        <p:tgtEl>
                                          <p:spTgt spid="795800"/>
                                        </p:tgtEl>
                                        <p:attrNameLst>
                                          <p:attrName>ppt_x</p:attrName>
                                        </p:attrNameLst>
                                      </p:cBhvr>
                                      <p:tavLst>
                                        <p:tav tm="0">
                                          <p:val>
                                            <p:strVal val="#ppt_x"/>
                                          </p:val>
                                        </p:tav>
                                        <p:tav tm="100000">
                                          <p:val>
                                            <p:strVal val="#ppt_x"/>
                                          </p:val>
                                        </p:tav>
                                      </p:tavLst>
                                    </p:anim>
                                    <p:anim calcmode="lin" valueType="num">
                                      <p:cBhvr additive="base">
                                        <p:cTn id="51" dur="500" fill="hold"/>
                                        <p:tgtEl>
                                          <p:spTgt spid="795800"/>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795799"/>
                                        </p:tgtEl>
                                        <p:attrNameLst>
                                          <p:attrName>style.visibility</p:attrName>
                                        </p:attrNameLst>
                                      </p:cBhvr>
                                      <p:to>
                                        <p:strVal val="visible"/>
                                      </p:to>
                                    </p:set>
                                    <p:anim calcmode="lin" valueType="num">
                                      <p:cBhvr additive="base">
                                        <p:cTn id="54" dur="500" fill="hold"/>
                                        <p:tgtEl>
                                          <p:spTgt spid="795799"/>
                                        </p:tgtEl>
                                        <p:attrNameLst>
                                          <p:attrName>ppt_x</p:attrName>
                                        </p:attrNameLst>
                                      </p:cBhvr>
                                      <p:tavLst>
                                        <p:tav tm="0">
                                          <p:val>
                                            <p:strVal val="#ppt_x"/>
                                          </p:val>
                                        </p:tav>
                                        <p:tav tm="100000">
                                          <p:val>
                                            <p:strVal val="#ppt_x"/>
                                          </p:val>
                                        </p:tav>
                                      </p:tavLst>
                                    </p:anim>
                                    <p:anim calcmode="lin" valueType="num">
                                      <p:cBhvr additive="base">
                                        <p:cTn id="55" dur="500" fill="hold"/>
                                        <p:tgtEl>
                                          <p:spTgt spid="795799"/>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795798"/>
                                        </p:tgtEl>
                                        <p:attrNameLst>
                                          <p:attrName>style.visibility</p:attrName>
                                        </p:attrNameLst>
                                      </p:cBhvr>
                                      <p:to>
                                        <p:strVal val="visible"/>
                                      </p:to>
                                    </p:set>
                                    <p:anim calcmode="lin" valueType="num">
                                      <p:cBhvr additive="base">
                                        <p:cTn id="58" dur="500" fill="hold"/>
                                        <p:tgtEl>
                                          <p:spTgt spid="795798"/>
                                        </p:tgtEl>
                                        <p:attrNameLst>
                                          <p:attrName>ppt_x</p:attrName>
                                        </p:attrNameLst>
                                      </p:cBhvr>
                                      <p:tavLst>
                                        <p:tav tm="0">
                                          <p:val>
                                            <p:strVal val="#ppt_x"/>
                                          </p:val>
                                        </p:tav>
                                        <p:tav tm="100000">
                                          <p:val>
                                            <p:strVal val="#ppt_x"/>
                                          </p:val>
                                        </p:tav>
                                      </p:tavLst>
                                    </p:anim>
                                    <p:anim calcmode="lin" valueType="num">
                                      <p:cBhvr additive="base">
                                        <p:cTn id="59" dur="500" fill="hold"/>
                                        <p:tgtEl>
                                          <p:spTgt spid="795798"/>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795796"/>
                                        </p:tgtEl>
                                        <p:attrNameLst>
                                          <p:attrName>style.visibility</p:attrName>
                                        </p:attrNameLst>
                                      </p:cBhvr>
                                      <p:to>
                                        <p:strVal val="visible"/>
                                      </p:to>
                                    </p:set>
                                    <p:anim calcmode="lin" valueType="num">
                                      <p:cBhvr additive="base">
                                        <p:cTn id="62" dur="500" fill="hold"/>
                                        <p:tgtEl>
                                          <p:spTgt spid="795796"/>
                                        </p:tgtEl>
                                        <p:attrNameLst>
                                          <p:attrName>ppt_x</p:attrName>
                                        </p:attrNameLst>
                                      </p:cBhvr>
                                      <p:tavLst>
                                        <p:tav tm="0">
                                          <p:val>
                                            <p:strVal val="#ppt_x"/>
                                          </p:val>
                                        </p:tav>
                                        <p:tav tm="100000">
                                          <p:val>
                                            <p:strVal val="#ppt_x"/>
                                          </p:val>
                                        </p:tav>
                                      </p:tavLst>
                                    </p:anim>
                                    <p:anim calcmode="lin" valueType="num">
                                      <p:cBhvr additive="base">
                                        <p:cTn id="63" dur="500" fill="hold"/>
                                        <p:tgtEl>
                                          <p:spTgt spid="795796"/>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795797"/>
                                        </p:tgtEl>
                                        <p:attrNameLst>
                                          <p:attrName>style.visibility</p:attrName>
                                        </p:attrNameLst>
                                      </p:cBhvr>
                                      <p:to>
                                        <p:strVal val="visible"/>
                                      </p:to>
                                    </p:set>
                                    <p:anim calcmode="lin" valueType="num">
                                      <p:cBhvr additive="base">
                                        <p:cTn id="66" dur="500" fill="hold"/>
                                        <p:tgtEl>
                                          <p:spTgt spid="795797"/>
                                        </p:tgtEl>
                                        <p:attrNameLst>
                                          <p:attrName>ppt_x</p:attrName>
                                        </p:attrNameLst>
                                      </p:cBhvr>
                                      <p:tavLst>
                                        <p:tav tm="0">
                                          <p:val>
                                            <p:strVal val="#ppt_x"/>
                                          </p:val>
                                        </p:tav>
                                        <p:tav tm="100000">
                                          <p:val>
                                            <p:strVal val="#ppt_x"/>
                                          </p:val>
                                        </p:tav>
                                      </p:tavLst>
                                    </p:anim>
                                    <p:anim calcmode="lin" valueType="num">
                                      <p:cBhvr additive="base">
                                        <p:cTn id="67" dur="500" fill="hold"/>
                                        <p:tgtEl>
                                          <p:spTgt spid="7957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786" grpId="0"/>
      <p:bldP spid="7957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411DA0F3-0B9A-4F43-B362-C1E5B05684E8}"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Credit Cards (2)</a:t>
            </a:r>
            <a:endParaRPr lang="en-US" altLang="en-US"/>
          </a:p>
        </p:txBody>
      </p:sp>
      <p:sp>
        <p:nvSpPr>
          <p:cNvPr id="786435" name="Rectangle 3"/>
          <p:cNvSpPr>
            <a:spLocks noGrp="1" noChangeArrowheads="1"/>
          </p:cNvSpPr>
          <p:nvPr>
            <p:ph type="body" idx="1"/>
          </p:nvPr>
        </p:nvSpPr>
        <p:spPr>
          <a:xfrm>
            <a:off x="1182688" y="1196975"/>
            <a:ext cx="7637462" cy="4608513"/>
          </a:xfrm>
        </p:spPr>
        <p:txBody>
          <a:bodyPr/>
          <a:lstStyle/>
          <a:p>
            <a:pPr>
              <a:buFont typeface="Wingdings" panose="05000000000000000000" pitchFamily="2" charset="2"/>
              <a:buNone/>
            </a:pPr>
            <a:r>
              <a:rPr lang="en-GB" altLang="en-US" u="sng">
                <a:solidFill>
                  <a:srgbClr val="FF0000"/>
                </a:solidFill>
              </a:rPr>
              <a:t>Key facts</a:t>
            </a:r>
          </a:p>
          <a:p>
            <a:pPr lvl="1"/>
            <a:r>
              <a:rPr lang="en-GB" altLang="en-US" u="sng"/>
              <a:t>Use in money laundering</a:t>
            </a:r>
            <a:r>
              <a:rPr lang="en-GB" altLang="en-US"/>
              <a:t>:  in layering and integration activities</a:t>
            </a:r>
          </a:p>
          <a:p>
            <a:pPr lvl="1"/>
            <a:r>
              <a:rPr lang="en-GB" altLang="en-US" u="sng"/>
              <a:t>Link with other financial crime</a:t>
            </a:r>
            <a:r>
              <a:rPr lang="en-GB" altLang="en-US"/>
              <a:t>:  card theft, credit card fraud</a:t>
            </a:r>
          </a:p>
          <a:p>
            <a:pPr lvl="1"/>
            <a:r>
              <a:rPr lang="en-GB" altLang="en-US" u="sng"/>
              <a:t>Global prevalence</a:t>
            </a:r>
            <a:r>
              <a:rPr lang="en-GB" altLang="en-US"/>
              <a:t>:  increased global reliance on ‘plastic money’</a:t>
            </a:r>
            <a:endParaRPr lang="en-GB" altLang="en-US" u="sng"/>
          </a:p>
          <a:p>
            <a:pPr>
              <a:buFont typeface="Wingdings" panose="05000000000000000000" pitchFamily="2" charset="2"/>
              <a:buNone/>
            </a:pPr>
            <a:r>
              <a:rPr lang="en-GB" altLang="en-US" u="sng">
                <a:solidFill>
                  <a:srgbClr val="FF0000"/>
                </a:solidFill>
              </a:rPr>
              <a:t>Money launderers’ perspective</a:t>
            </a:r>
          </a:p>
          <a:p>
            <a:pPr lvl="1"/>
            <a:r>
              <a:rPr lang="en-GB" altLang="en-US"/>
              <a:t>Immediate access to funds at the touch of a button from anywhere in the world</a:t>
            </a:r>
          </a:p>
          <a:p>
            <a:pPr lvl="1"/>
            <a:r>
              <a:rPr lang="en-GB" altLang="en-US"/>
              <a:t>‘Remoteness’ of many transactions enhances opportunities for concealment</a:t>
            </a:r>
          </a:p>
          <a:p>
            <a:pPr lvl="1"/>
            <a:r>
              <a:rPr lang="en-GB" altLang="en-US"/>
              <a:t>Easy, swift conversion of criminal cash into other assets</a:t>
            </a:r>
            <a:endParaRPr lang="en-US"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ED7E63A8-D907-47E9-A0CE-2757E4A42135}"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Credit Cards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Sudden change in transaction patterns on a credit card account</a:t>
            </a:r>
          </a:p>
          <a:p>
            <a:pPr lvl="1"/>
            <a:r>
              <a:rPr lang="en-GB" altLang="en-US"/>
              <a:t>Transactions that do not fit with the known business of the named credit card holder</a:t>
            </a:r>
          </a:p>
          <a:p>
            <a:pPr lvl="1"/>
            <a:r>
              <a:rPr lang="en-GB" altLang="en-US"/>
              <a:t>Multiple credit cards in different names linked to a single residential address and/or third party settlor </a:t>
            </a:r>
          </a:p>
          <a:p>
            <a:pPr lvl="1"/>
            <a:r>
              <a:rPr lang="en-GB" altLang="en-US"/>
              <a:t>Third party settlement of credit card accounts</a:t>
            </a:r>
          </a:p>
          <a:p>
            <a:pPr lvl="1"/>
            <a:r>
              <a:rPr lang="en-GB" altLang="en-US"/>
              <a:t>Unusually large cash settlement of credit card accounts</a:t>
            </a:r>
          </a:p>
          <a:p>
            <a:pPr lvl="1"/>
            <a:r>
              <a:rPr lang="en-GB" altLang="en-US"/>
              <a:t>Unusually large and frequent cash withdrawals from off-shore credit card accounts</a:t>
            </a:r>
            <a:endParaRPr lang="en-US"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26024</TotalTime>
  <Words>1039</Words>
  <Application>Microsoft Office PowerPoint</Application>
  <PresentationFormat>On-screen Show (4:3)</PresentationFormat>
  <Paragraphs>54</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Times New Roman</vt:lpstr>
      <vt:lpstr>Arial</vt:lpstr>
      <vt:lpstr>Wingdings</vt:lpstr>
      <vt:lpstr>Century Gothic</vt:lpstr>
      <vt:lpstr>Impact</vt:lpstr>
      <vt:lpstr>Default Design</vt:lpstr>
      <vt:lpstr>Credit Cards (1)</vt:lpstr>
      <vt:lpstr>Credit Cards (2)</vt:lpstr>
      <vt:lpstr>Credit Cards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1015</cp:revision>
  <dcterms:modified xsi:type="dcterms:W3CDTF">2016-09-07T10:35:14Z</dcterms:modified>
</cp:coreProperties>
</file>