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E9"/>
    <a:srgbClr val="FFCC00"/>
    <a:srgbClr val="FF3300"/>
    <a:srgbClr val="E5FFF8"/>
    <a:srgbClr val="3399FF"/>
    <a:srgbClr val="C9FFF1"/>
    <a:srgbClr val="FF8C71"/>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8323" autoAdjust="0"/>
  </p:normalViewPr>
  <p:slideViewPr>
    <p:cSldViewPr snapToObjects="1">
      <p:cViewPr varScale="1">
        <p:scale>
          <a:sx n="59" d="100"/>
          <a:sy n="59" d="100"/>
        </p:scale>
        <p:origin x="217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404"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786D8A48-9654-4FC2-84D5-B06A7791E99E}"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endParaRPr lang="en-GB" altLang="en-US"/>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F3C5397B-1999-4DBB-9755-919690EE736C}"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D58D6DA-A2EE-458E-9ADA-DE8AC5B1372C}"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pPr marL="228600" indent="-228600"/>
            <a:r>
              <a:rPr lang="en-GB" altLang="en-US" sz="1100" u="sng">
                <a:latin typeface="Arial" panose="020B0604020202020204" pitchFamily="34" charset="0"/>
              </a:rPr>
              <a:t>Diversion of charitable funds – how it works:</a:t>
            </a:r>
          </a:p>
          <a:p>
            <a:pPr marL="228600" indent="-228600" algn="just">
              <a:buFontTx/>
              <a:buAutoNum type="arabicPeriod"/>
            </a:pPr>
            <a:r>
              <a:rPr lang="en-GB" altLang="en-US" sz="1100">
                <a:latin typeface="Arial" panose="020B0604020202020204" pitchFamily="34" charset="0"/>
              </a:rPr>
              <a:t>The concept of the ‘front company’ will be familiar to anyone who deals with the prevention of money laundering through corporate structures.  In the world of terrorist financing, charitable and humanitarian organisations are particularly at risk of being targeted by terrorist financiers and used by them as ‘front’ businesses to disguise the movement of terrorist funds.</a:t>
            </a:r>
          </a:p>
          <a:p>
            <a:pPr marL="228600" indent="-228600" algn="just">
              <a:buFontTx/>
              <a:buAutoNum type="arabicPeriod"/>
            </a:pPr>
            <a:r>
              <a:rPr lang="en-GB" altLang="en-US" sz="1100">
                <a:latin typeface="Arial" panose="020B0604020202020204" pitchFamily="34" charset="0"/>
              </a:rPr>
              <a:t>At the start, everything is perfectly legal.  The charity is a  bona fide charity, doing exactly what it says it does.  It receives legitimate donations from lots of different sources, often all over the world.  The money received is deposited and pooled in the charity’s bank accounts…</a:t>
            </a:r>
          </a:p>
          <a:p>
            <a:pPr marL="228600" indent="-228600" algn="just">
              <a:buFontTx/>
              <a:buAutoNum type="arabicPeriod"/>
            </a:pPr>
            <a:r>
              <a:rPr lang="en-GB" altLang="en-US" sz="1100">
                <a:latin typeface="Arial" panose="020B0604020202020204" pitchFamily="34" charset="0"/>
              </a:rPr>
              <a:t>….from where it is sent to fund relief projects and other charitable activities around the world.  The money is sent to banking outlets in or near the organisation’s projects, from where it is withdrawn often as cash, which is used to pay for the charity’s local needs.</a:t>
            </a:r>
          </a:p>
          <a:p>
            <a:pPr marL="228600" indent="-228600" algn="just">
              <a:buFontTx/>
              <a:buAutoNum type="arabicPeriod"/>
            </a:pPr>
            <a:r>
              <a:rPr lang="en-GB" altLang="en-US" sz="1100">
                <a:latin typeface="Arial" panose="020B0604020202020204" pitchFamily="34" charset="0"/>
              </a:rPr>
              <a:t>These cash withdrawals are ‘hijacked’ by the terrorists at the point of withdrawal, i.e., the person who goes into the bank to receive the withdrawn money is an impostor acting for the terrorist group who simply poses as a worker for the charity, takes the money and vanishes, channelling the money to the terrorists.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AD302C7-9B36-4D2C-AFC3-5850B421EFD7}"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pPr marL="228600" indent="-228600"/>
            <a:r>
              <a:rPr lang="en-GB" altLang="en-US" sz="1300" u="sng" dirty="0">
                <a:latin typeface="Arial" panose="020B0604020202020204" pitchFamily="34" charset="0"/>
              </a:rPr>
              <a:t>Key facts</a:t>
            </a:r>
          </a:p>
          <a:p>
            <a:pPr marL="228600" indent="-228600"/>
            <a:r>
              <a:rPr lang="en-GB" altLang="en-US" sz="1300" dirty="0">
                <a:latin typeface="Arial" panose="020B0604020202020204" pitchFamily="34" charset="0"/>
              </a:rPr>
              <a:t>Why should charitable and humanitarian organisations in particular be so vulnerable to exploitation by terrorist groups?  The answer is simple;  terrorists are frequently at their most active in the world’s relief ‘hot spots’, which means that relief organisations and terrorists are often active in the same geographical areas.  The charities and terrorists both need to move funds to the same places, and the terrorists simply use the charities to do it for them.</a:t>
            </a:r>
          </a:p>
          <a:p>
            <a:pPr marL="228600" indent="-228600"/>
            <a:r>
              <a:rPr lang="en-GB" altLang="en-US" sz="1300" dirty="0">
                <a:latin typeface="Arial" panose="020B0604020202020204" pitchFamily="34" charset="0"/>
              </a:rPr>
              <a:t>The fact that these areas often operate a cash economy and that the transferred funds are received in a cash form ready to use makes it that much easier for terrorist impostors to steal and divert the funds to their own causes. </a:t>
            </a:r>
          </a:p>
          <a:p>
            <a:pPr marL="228600" indent="-228600"/>
            <a:r>
              <a:rPr lang="en-GB" altLang="en-US" sz="1300" dirty="0">
                <a:latin typeface="Arial" panose="020B0604020202020204" pitchFamily="34" charset="0"/>
              </a:rPr>
              <a:t>Sometimes the money is ‘hijacked’ before it even reaches its destination via a ‘plant’ within the charity – a member of staff who is a sympathiser or whose co-operation has been obtained under duress, and whose authority is used to order transfers specifically for the benefit of terrorists.</a:t>
            </a:r>
          </a:p>
          <a:p>
            <a:pPr marL="228600" indent="-228600"/>
            <a:endParaRPr lang="en-GB" altLang="en-US" sz="1300" dirty="0">
              <a:latin typeface="Arial" panose="020B0604020202020204" pitchFamily="34" charset="0"/>
            </a:endParaRPr>
          </a:p>
          <a:p>
            <a:pPr marL="228600" indent="-228600"/>
            <a:r>
              <a:rPr lang="en-GB" altLang="en-US" sz="1300" u="sng" dirty="0">
                <a:latin typeface="Arial" panose="020B0604020202020204" pitchFamily="34" charset="0"/>
              </a:rPr>
              <a:t>Terrorist financier’s perspective</a:t>
            </a:r>
          </a:p>
          <a:p>
            <a:pPr marL="228600" indent="-228600"/>
            <a:r>
              <a:rPr lang="en-GB" altLang="en-US" sz="1300" dirty="0">
                <a:latin typeface="Arial" panose="020B0604020202020204" pitchFamily="34" charset="0"/>
              </a:rPr>
              <a:t>The fact that charities may operate in the same geographical areas as terrorist groups is clearly very convenient for the terrorists, since the charities’ transactions to that area provide them with a ready-made means to move their money to where it can be used by local operatives.</a:t>
            </a:r>
          </a:p>
          <a:p>
            <a:pPr marL="228600" indent="-228600"/>
            <a:r>
              <a:rPr lang="en-GB" altLang="en-US" sz="1300" dirty="0">
                <a:latin typeface="Arial" panose="020B0604020202020204" pitchFamily="34" charset="0"/>
              </a:rPr>
              <a:t>By ‘piggy-backing’ on the charities’ transactions they can shift their own terrorist funds as well as hi-jacking funds that were originally intended for the charities’ legitimate activities.  The fact that they can do all this under the cover of a third party organisation clearly helps with the problem of disguising the true purpose of the funds and the identities of those involved.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213FF14-BC74-48EC-A53A-5EFD0EDE484F}"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a:latin typeface="Arial" panose="020B0604020202020204" pitchFamily="34" charset="0"/>
              </a:rPr>
              <a:t>Transaction features and behaviours shown on this slide are possible indications that terrorist funds are being moved through charity accounts.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035A6544-C0E1-4D04-AF8C-45CCDF3A1E38}" type="slidenum">
              <a:rPr lang="en-GB" altLang="en-US"/>
              <a:pPr/>
              <a:t>‹#›</a:t>
            </a:fld>
            <a:endParaRPr lang="en-GB" altLang="en-US"/>
          </a:p>
        </p:txBody>
      </p:sp>
    </p:spTree>
    <p:extLst>
      <p:ext uri="{BB962C8B-B14F-4D97-AF65-F5344CB8AC3E}">
        <p14:creationId xmlns:p14="http://schemas.microsoft.com/office/powerpoint/2010/main" val="47453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CC63A16B-7634-4E58-BD0A-7C26120013D7}" type="slidenum">
              <a:rPr lang="en-GB" altLang="en-US"/>
              <a:pPr/>
              <a:t>‹#›</a:t>
            </a:fld>
            <a:endParaRPr lang="en-GB" altLang="en-US"/>
          </a:p>
        </p:txBody>
      </p:sp>
    </p:spTree>
    <p:extLst>
      <p:ext uri="{BB962C8B-B14F-4D97-AF65-F5344CB8AC3E}">
        <p14:creationId xmlns:p14="http://schemas.microsoft.com/office/powerpoint/2010/main" val="97013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968E7A44-9149-4478-9255-359594FEC94C}" type="slidenum">
              <a:rPr lang="en-GB" altLang="en-US"/>
              <a:pPr/>
              <a:t>‹#›</a:t>
            </a:fld>
            <a:endParaRPr lang="en-GB" altLang="en-US"/>
          </a:p>
        </p:txBody>
      </p:sp>
    </p:spTree>
    <p:extLst>
      <p:ext uri="{BB962C8B-B14F-4D97-AF65-F5344CB8AC3E}">
        <p14:creationId xmlns:p14="http://schemas.microsoft.com/office/powerpoint/2010/main" val="2478100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6768846B-B325-48B7-91A3-9679D8E1FF9C}" type="slidenum">
              <a:rPr lang="en-GB" altLang="en-US"/>
              <a:pPr/>
              <a:t>‹#›</a:t>
            </a:fld>
            <a:endParaRPr lang="en-GB" altLang="en-US"/>
          </a:p>
        </p:txBody>
      </p:sp>
    </p:spTree>
    <p:extLst>
      <p:ext uri="{BB962C8B-B14F-4D97-AF65-F5344CB8AC3E}">
        <p14:creationId xmlns:p14="http://schemas.microsoft.com/office/powerpoint/2010/main" val="3137868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3CF67AAC-4FF0-429D-9323-7446AE313A96}" type="slidenum">
              <a:rPr lang="en-GB" altLang="en-US"/>
              <a:pPr/>
              <a:t>‹#›</a:t>
            </a:fld>
            <a:endParaRPr lang="en-GB" altLang="en-US"/>
          </a:p>
        </p:txBody>
      </p:sp>
    </p:spTree>
    <p:extLst>
      <p:ext uri="{BB962C8B-B14F-4D97-AF65-F5344CB8AC3E}">
        <p14:creationId xmlns:p14="http://schemas.microsoft.com/office/powerpoint/2010/main" val="1178311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7A14E5A2-D7DF-4774-A548-8C8940A7B7DD}" type="slidenum">
              <a:rPr lang="en-GB" altLang="en-US"/>
              <a:pPr/>
              <a:t>‹#›</a:t>
            </a:fld>
            <a:endParaRPr lang="en-GB" altLang="en-US"/>
          </a:p>
        </p:txBody>
      </p:sp>
    </p:spTree>
    <p:extLst>
      <p:ext uri="{BB962C8B-B14F-4D97-AF65-F5344CB8AC3E}">
        <p14:creationId xmlns:p14="http://schemas.microsoft.com/office/powerpoint/2010/main" val="179612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9" name="Slide Number Placeholder 8"/>
          <p:cNvSpPr>
            <a:spLocks noGrp="1"/>
          </p:cNvSpPr>
          <p:nvPr>
            <p:ph type="sldNum" sz="quarter" idx="12"/>
          </p:nvPr>
        </p:nvSpPr>
        <p:spPr/>
        <p:txBody>
          <a:bodyPr/>
          <a:lstStyle>
            <a:lvl1pPr>
              <a:defRPr/>
            </a:lvl1pPr>
          </a:lstStyle>
          <a:p>
            <a:fld id="{59E7E447-2CD9-4033-AC2F-CDC95A6D720D}" type="slidenum">
              <a:rPr lang="en-GB" altLang="en-US"/>
              <a:pPr/>
              <a:t>‹#›</a:t>
            </a:fld>
            <a:endParaRPr lang="en-GB" altLang="en-US"/>
          </a:p>
        </p:txBody>
      </p:sp>
    </p:spTree>
    <p:extLst>
      <p:ext uri="{BB962C8B-B14F-4D97-AF65-F5344CB8AC3E}">
        <p14:creationId xmlns:p14="http://schemas.microsoft.com/office/powerpoint/2010/main" val="2833321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5" name="Slide Number Placeholder 4"/>
          <p:cNvSpPr>
            <a:spLocks noGrp="1"/>
          </p:cNvSpPr>
          <p:nvPr>
            <p:ph type="sldNum" sz="quarter" idx="12"/>
          </p:nvPr>
        </p:nvSpPr>
        <p:spPr/>
        <p:txBody>
          <a:bodyPr/>
          <a:lstStyle>
            <a:lvl1pPr>
              <a:defRPr/>
            </a:lvl1pPr>
          </a:lstStyle>
          <a:p>
            <a:fld id="{BD62D661-8F2C-467C-AE0E-427B6E1E8A4F}" type="slidenum">
              <a:rPr lang="en-GB" altLang="en-US"/>
              <a:pPr/>
              <a:t>‹#›</a:t>
            </a:fld>
            <a:endParaRPr lang="en-GB" altLang="en-US"/>
          </a:p>
        </p:txBody>
      </p:sp>
    </p:spTree>
    <p:extLst>
      <p:ext uri="{BB962C8B-B14F-4D97-AF65-F5344CB8AC3E}">
        <p14:creationId xmlns:p14="http://schemas.microsoft.com/office/powerpoint/2010/main" val="2968906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4" name="Slide Number Placeholder 3"/>
          <p:cNvSpPr>
            <a:spLocks noGrp="1"/>
          </p:cNvSpPr>
          <p:nvPr>
            <p:ph type="sldNum" sz="quarter" idx="12"/>
          </p:nvPr>
        </p:nvSpPr>
        <p:spPr/>
        <p:txBody>
          <a:bodyPr/>
          <a:lstStyle>
            <a:lvl1pPr>
              <a:defRPr/>
            </a:lvl1pPr>
          </a:lstStyle>
          <a:p>
            <a:fld id="{9188CBE0-CBA7-4AFB-8AE9-936C500F438A}" type="slidenum">
              <a:rPr lang="en-GB" altLang="en-US"/>
              <a:pPr/>
              <a:t>‹#›</a:t>
            </a:fld>
            <a:endParaRPr lang="en-GB" altLang="en-US"/>
          </a:p>
        </p:txBody>
      </p:sp>
    </p:spTree>
    <p:extLst>
      <p:ext uri="{BB962C8B-B14F-4D97-AF65-F5344CB8AC3E}">
        <p14:creationId xmlns:p14="http://schemas.microsoft.com/office/powerpoint/2010/main" val="51417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85286B9B-33D2-45FB-BCDB-BC416DDA2BC5}" type="slidenum">
              <a:rPr lang="en-GB" altLang="en-US"/>
              <a:pPr/>
              <a:t>‹#›</a:t>
            </a:fld>
            <a:endParaRPr lang="en-GB" altLang="en-US"/>
          </a:p>
        </p:txBody>
      </p:sp>
    </p:spTree>
    <p:extLst>
      <p:ext uri="{BB962C8B-B14F-4D97-AF65-F5344CB8AC3E}">
        <p14:creationId xmlns:p14="http://schemas.microsoft.com/office/powerpoint/2010/main" val="798216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A5D583EE-84B0-4230-9DE7-8F701E8FCBA8}" type="slidenum">
              <a:rPr lang="en-GB" altLang="en-US"/>
              <a:pPr/>
              <a:t>‹#›</a:t>
            </a:fld>
            <a:endParaRPr lang="en-GB" altLang="en-US"/>
          </a:p>
        </p:txBody>
      </p:sp>
    </p:spTree>
    <p:extLst>
      <p:ext uri="{BB962C8B-B14F-4D97-AF65-F5344CB8AC3E}">
        <p14:creationId xmlns:p14="http://schemas.microsoft.com/office/powerpoint/2010/main" val="3636895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latin typeface="Times New Roman" panose="02020603050405020304" pitchFamily="18" charset="0"/>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anose="02020603050405020304" pitchFamily="18" charset="0"/>
              </a:defRPr>
            </a:lvl1pPr>
          </a:lstStyle>
          <a:p>
            <a:r>
              <a:rPr lang="en-GB" altLang="en-US"/>
              <a:t>Copyright Lessons Learned Ltd 2016</a:t>
            </a: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C1517F8E-0EAF-437C-AD67-2358733369DF}"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5.wmf"/><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lide Number Placeholder 4"/>
          <p:cNvSpPr>
            <a:spLocks noGrp="1"/>
          </p:cNvSpPr>
          <p:nvPr>
            <p:ph type="sldNum" sz="quarter" idx="12"/>
          </p:nvPr>
        </p:nvSpPr>
        <p:spPr/>
        <p:txBody>
          <a:bodyPr/>
          <a:lstStyle/>
          <a:p>
            <a:fld id="{53D238B5-A7B5-45F5-9E38-5E63B8FA0480}" type="slidenum">
              <a:rPr lang="en-GB" altLang="en-US"/>
              <a:pPr/>
              <a:t>1</a:t>
            </a:fld>
            <a:endParaRPr lang="en-GB" altLang="en-US"/>
          </a:p>
        </p:txBody>
      </p:sp>
      <p:sp>
        <p:nvSpPr>
          <p:cNvPr id="795652" name="Rectangle 4"/>
          <p:cNvSpPr>
            <a:spLocks noGrp="1" noChangeArrowheads="1"/>
          </p:cNvSpPr>
          <p:nvPr>
            <p:ph type="title"/>
          </p:nvPr>
        </p:nvSpPr>
        <p:spPr/>
        <p:txBody>
          <a:bodyPr/>
          <a:lstStyle/>
          <a:p>
            <a:r>
              <a:rPr lang="en-GB" altLang="en-US"/>
              <a:t>Diversion of Charitable Funds (1)</a:t>
            </a:r>
            <a:endParaRPr lang="en-US" altLang="en-US"/>
          </a:p>
        </p:txBody>
      </p:sp>
      <p:grpSp>
        <p:nvGrpSpPr>
          <p:cNvPr id="795894" name="Group 246"/>
          <p:cNvGrpSpPr>
            <a:grpSpLocks/>
          </p:cNvGrpSpPr>
          <p:nvPr/>
        </p:nvGrpSpPr>
        <p:grpSpPr bwMode="auto">
          <a:xfrm>
            <a:off x="3606800" y="2760663"/>
            <a:ext cx="1252538" cy="1389062"/>
            <a:chOff x="1944" y="1279"/>
            <a:chExt cx="1053" cy="1168"/>
          </a:xfrm>
        </p:grpSpPr>
        <p:pic>
          <p:nvPicPr>
            <p:cNvPr id="795888" name="Picture 240" descr="Red cresc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5" y="1279"/>
              <a:ext cx="351" cy="344"/>
            </a:xfrm>
            <a:prstGeom prst="rect">
              <a:avLst/>
            </a:prstGeom>
            <a:noFill/>
            <a:extLst>
              <a:ext uri="{909E8E84-426E-40DD-AFC4-6F175D3DCCD1}">
                <a14:hiddenFill xmlns:a14="http://schemas.microsoft.com/office/drawing/2010/main">
                  <a:solidFill>
                    <a:srgbClr val="FFFFFF"/>
                  </a:solidFill>
                </a14:hiddenFill>
              </a:ext>
            </a:extLst>
          </p:spPr>
        </p:pic>
        <p:pic>
          <p:nvPicPr>
            <p:cNvPr id="795889" name="Picture 241" descr="Red cros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4" y="1931"/>
              <a:ext cx="351" cy="344"/>
            </a:xfrm>
            <a:prstGeom prst="rect">
              <a:avLst/>
            </a:prstGeom>
            <a:noFill/>
            <a:extLst>
              <a:ext uri="{909E8E84-426E-40DD-AFC4-6F175D3DCCD1}">
                <a14:hiddenFill xmlns:a14="http://schemas.microsoft.com/office/drawing/2010/main">
                  <a:solidFill>
                    <a:srgbClr val="FFFFFF"/>
                  </a:solidFill>
                </a14:hiddenFill>
              </a:ext>
            </a:extLst>
          </p:spPr>
        </p:pic>
        <p:pic>
          <p:nvPicPr>
            <p:cNvPr id="795890" name="Picture 242" descr="Red cresc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6" y="1687"/>
              <a:ext cx="351" cy="344"/>
            </a:xfrm>
            <a:prstGeom prst="rect">
              <a:avLst/>
            </a:prstGeom>
            <a:noFill/>
            <a:extLst>
              <a:ext uri="{909E8E84-426E-40DD-AFC4-6F175D3DCCD1}">
                <a14:hiddenFill xmlns:a14="http://schemas.microsoft.com/office/drawing/2010/main">
                  <a:solidFill>
                    <a:srgbClr val="FFFFFF"/>
                  </a:solidFill>
                </a14:hiddenFill>
              </a:ext>
            </a:extLst>
          </p:spPr>
        </p:pic>
        <p:pic>
          <p:nvPicPr>
            <p:cNvPr id="795891" name="Picture 243" descr="Red cros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4" y="1415"/>
              <a:ext cx="351" cy="344"/>
            </a:xfrm>
            <a:prstGeom prst="rect">
              <a:avLst/>
            </a:prstGeom>
            <a:noFill/>
            <a:extLst>
              <a:ext uri="{909E8E84-426E-40DD-AFC4-6F175D3DCCD1}">
                <a14:hiddenFill xmlns:a14="http://schemas.microsoft.com/office/drawing/2010/main">
                  <a:solidFill>
                    <a:srgbClr val="FFFFFF"/>
                  </a:solidFill>
                </a14:hiddenFill>
              </a:ext>
            </a:extLst>
          </p:spPr>
        </p:pic>
        <p:pic>
          <p:nvPicPr>
            <p:cNvPr id="795892" name="Picture 244" descr="Red cresc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5" y="2103"/>
              <a:ext cx="351" cy="344"/>
            </a:xfrm>
            <a:prstGeom prst="rect">
              <a:avLst/>
            </a:prstGeom>
            <a:noFill/>
            <a:extLst>
              <a:ext uri="{909E8E84-426E-40DD-AFC4-6F175D3DCCD1}">
                <a14:hiddenFill xmlns:a14="http://schemas.microsoft.com/office/drawing/2010/main">
                  <a:solidFill>
                    <a:srgbClr val="FFFFFF"/>
                  </a:solidFill>
                </a14:hiddenFill>
              </a:ext>
            </a:extLst>
          </p:spPr>
        </p:pic>
        <p:pic>
          <p:nvPicPr>
            <p:cNvPr id="795893" name="Picture 245" descr="Red cros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5" y="1687"/>
              <a:ext cx="351" cy="34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95997" name="Group 349"/>
          <p:cNvGrpSpPr>
            <a:grpSpLocks/>
          </p:cNvGrpSpPr>
          <p:nvPr/>
        </p:nvGrpSpPr>
        <p:grpSpPr bwMode="auto">
          <a:xfrm>
            <a:off x="1908175" y="1557338"/>
            <a:ext cx="1727200" cy="1077912"/>
            <a:chOff x="1066" y="1162"/>
            <a:chExt cx="1088" cy="679"/>
          </a:xfrm>
        </p:grpSpPr>
        <p:grpSp>
          <p:nvGrpSpPr>
            <p:cNvPr id="795900" name="Group 252"/>
            <p:cNvGrpSpPr>
              <a:grpSpLocks/>
            </p:cNvGrpSpPr>
            <p:nvPr/>
          </p:nvGrpSpPr>
          <p:grpSpPr bwMode="auto">
            <a:xfrm>
              <a:off x="1066" y="1162"/>
              <a:ext cx="508" cy="510"/>
              <a:chOff x="2289" y="1566"/>
              <a:chExt cx="1182" cy="1188"/>
            </a:xfrm>
          </p:grpSpPr>
          <p:pic>
            <p:nvPicPr>
              <p:cNvPr id="795895" name="Picture 247" descr="mone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9" y="1566"/>
                <a:ext cx="1182" cy="1188"/>
              </a:xfrm>
              <a:prstGeom prst="rect">
                <a:avLst/>
              </a:prstGeom>
              <a:noFill/>
              <a:extLst>
                <a:ext uri="{909E8E84-426E-40DD-AFC4-6F175D3DCCD1}">
                  <a14:hiddenFill xmlns:a14="http://schemas.microsoft.com/office/drawing/2010/main">
                    <a:solidFill>
                      <a:srgbClr val="FFFFFF"/>
                    </a:solidFill>
                  </a14:hiddenFill>
                </a:ext>
              </a:extLst>
            </p:spPr>
          </p:pic>
          <p:sp>
            <p:nvSpPr>
              <p:cNvPr id="795899" name="Rectangle 251"/>
              <p:cNvSpPr>
                <a:spLocks noChangeArrowheads="1"/>
              </p:cNvSpPr>
              <p:nvPr/>
            </p:nvSpPr>
            <p:spPr bwMode="auto">
              <a:xfrm>
                <a:off x="2753" y="1912"/>
                <a:ext cx="164" cy="144"/>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a:latin typeface="Bradley Hand ITC" panose="03070402050302030203" pitchFamily="66" charset="0"/>
                  </a:rPr>
                  <a:t>£</a:t>
                </a:r>
                <a:endParaRPr lang="en-US" altLang="en-US">
                  <a:latin typeface="Bradley Hand ITC" panose="03070402050302030203" pitchFamily="66" charset="0"/>
                </a:endParaRPr>
              </a:p>
            </p:txBody>
          </p:sp>
        </p:grpSp>
        <p:sp>
          <p:nvSpPr>
            <p:cNvPr id="795910" name="Line 262"/>
            <p:cNvSpPr>
              <a:spLocks noChangeShapeType="1"/>
            </p:cNvSpPr>
            <p:nvPr/>
          </p:nvSpPr>
          <p:spPr bwMode="auto">
            <a:xfrm>
              <a:off x="1619" y="1525"/>
              <a:ext cx="535" cy="316"/>
            </a:xfrm>
            <a:prstGeom prst="line">
              <a:avLst/>
            </a:prstGeom>
            <a:noFill/>
            <a:ln w="28575">
              <a:solidFill>
                <a:srgbClr val="000099"/>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000" name="Group 352"/>
          <p:cNvGrpSpPr>
            <a:grpSpLocks/>
          </p:cNvGrpSpPr>
          <p:nvPr/>
        </p:nvGrpSpPr>
        <p:grpSpPr bwMode="auto">
          <a:xfrm>
            <a:off x="1979613" y="4203700"/>
            <a:ext cx="1712912" cy="809625"/>
            <a:chOff x="1111" y="2829"/>
            <a:chExt cx="1079" cy="510"/>
          </a:xfrm>
        </p:grpSpPr>
        <p:grpSp>
          <p:nvGrpSpPr>
            <p:cNvPr id="795907" name="Group 259"/>
            <p:cNvGrpSpPr>
              <a:grpSpLocks/>
            </p:cNvGrpSpPr>
            <p:nvPr/>
          </p:nvGrpSpPr>
          <p:grpSpPr bwMode="auto">
            <a:xfrm>
              <a:off x="1111" y="2829"/>
              <a:ext cx="508" cy="510"/>
              <a:chOff x="2289" y="1566"/>
              <a:chExt cx="1182" cy="1188"/>
            </a:xfrm>
          </p:grpSpPr>
          <p:pic>
            <p:nvPicPr>
              <p:cNvPr id="795908" name="Picture 260" descr="mone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9" y="1566"/>
                <a:ext cx="1182" cy="1188"/>
              </a:xfrm>
              <a:prstGeom prst="rect">
                <a:avLst/>
              </a:prstGeom>
              <a:noFill/>
              <a:extLst>
                <a:ext uri="{909E8E84-426E-40DD-AFC4-6F175D3DCCD1}">
                  <a14:hiddenFill xmlns:a14="http://schemas.microsoft.com/office/drawing/2010/main">
                    <a:solidFill>
                      <a:srgbClr val="FFFFFF"/>
                    </a:solidFill>
                  </a14:hiddenFill>
                </a:ext>
              </a:extLst>
            </p:spPr>
          </p:pic>
          <p:sp>
            <p:nvSpPr>
              <p:cNvPr id="795909" name="Rectangle 261"/>
              <p:cNvSpPr>
                <a:spLocks noChangeArrowheads="1"/>
              </p:cNvSpPr>
              <p:nvPr/>
            </p:nvSpPr>
            <p:spPr bwMode="auto">
              <a:xfrm>
                <a:off x="2753" y="1912"/>
                <a:ext cx="164" cy="144"/>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a:latin typeface="Bradley Hand ITC" panose="03070402050302030203" pitchFamily="66" charset="0"/>
                  </a:rPr>
                  <a:t>£</a:t>
                </a:r>
                <a:endParaRPr lang="en-US" altLang="en-US">
                  <a:latin typeface="Bradley Hand ITC" panose="03070402050302030203" pitchFamily="66" charset="0"/>
                </a:endParaRPr>
              </a:p>
            </p:txBody>
          </p:sp>
        </p:grpSp>
        <p:sp>
          <p:nvSpPr>
            <p:cNvPr id="795911" name="Line 263"/>
            <p:cNvSpPr>
              <a:spLocks noChangeShapeType="1"/>
            </p:cNvSpPr>
            <p:nvPr/>
          </p:nvSpPr>
          <p:spPr bwMode="auto">
            <a:xfrm flipV="1">
              <a:off x="1655" y="2887"/>
              <a:ext cx="535" cy="316"/>
            </a:xfrm>
            <a:prstGeom prst="line">
              <a:avLst/>
            </a:prstGeom>
            <a:noFill/>
            <a:ln w="28575">
              <a:solidFill>
                <a:srgbClr val="000099"/>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5998" name="Group 350"/>
          <p:cNvGrpSpPr>
            <a:grpSpLocks/>
          </p:cNvGrpSpPr>
          <p:nvPr/>
        </p:nvGrpSpPr>
        <p:grpSpPr bwMode="auto">
          <a:xfrm>
            <a:off x="1908175" y="2474913"/>
            <a:ext cx="1511300" cy="809625"/>
            <a:chOff x="1066" y="1740"/>
            <a:chExt cx="952" cy="510"/>
          </a:xfrm>
        </p:grpSpPr>
        <p:grpSp>
          <p:nvGrpSpPr>
            <p:cNvPr id="795901" name="Group 253"/>
            <p:cNvGrpSpPr>
              <a:grpSpLocks/>
            </p:cNvGrpSpPr>
            <p:nvPr/>
          </p:nvGrpSpPr>
          <p:grpSpPr bwMode="auto">
            <a:xfrm>
              <a:off x="1066" y="1740"/>
              <a:ext cx="508" cy="510"/>
              <a:chOff x="2289" y="1566"/>
              <a:chExt cx="1182" cy="1188"/>
            </a:xfrm>
          </p:grpSpPr>
          <p:pic>
            <p:nvPicPr>
              <p:cNvPr id="795902" name="Picture 254" descr="mone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9" y="1566"/>
                <a:ext cx="1182" cy="1188"/>
              </a:xfrm>
              <a:prstGeom prst="rect">
                <a:avLst/>
              </a:prstGeom>
              <a:noFill/>
              <a:extLst>
                <a:ext uri="{909E8E84-426E-40DD-AFC4-6F175D3DCCD1}">
                  <a14:hiddenFill xmlns:a14="http://schemas.microsoft.com/office/drawing/2010/main">
                    <a:solidFill>
                      <a:srgbClr val="FFFFFF"/>
                    </a:solidFill>
                  </a14:hiddenFill>
                </a:ext>
              </a:extLst>
            </p:spPr>
          </p:pic>
          <p:sp>
            <p:nvSpPr>
              <p:cNvPr id="795903" name="Rectangle 255"/>
              <p:cNvSpPr>
                <a:spLocks noChangeArrowheads="1"/>
              </p:cNvSpPr>
              <p:nvPr/>
            </p:nvSpPr>
            <p:spPr bwMode="auto">
              <a:xfrm>
                <a:off x="2753" y="1912"/>
                <a:ext cx="164" cy="144"/>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a:latin typeface="Bradley Hand ITC" panose="03070402050302030203" pitchFamily="66" charset="0"/>
                  </a:rPr>
                  <a:t>£</a:t>
                </a:r>
                <a:endParaRPr lang="en-US" altLang="en-US">
                  <a:latin typeface="Bradley Hand ITC" panose="03070402050302030203" pitchFamily="66" charset="0"/>
                </a:endParaRPr>
              </a:p>
            </p:txBody>
          </p:sp>
        </p:grpSp>
        <p:sp>
          <p:nvSpPr>
            <p:cNvPr id="795912" name="Line 264"/>
            <p:cNvSpPr>
              <a:spLocks noChangeShapeType="1"/>
            </p:cNvSpPr>
            <p:nvPr/>
          </p:nvSpPr>
          <p:spPr bwMode="auto">
            <a:xfrm>
              <a:off x="1676" y="2076"/>
              <a:ext cx="342" cy="0"/>
            </a:xfrm>
            <a:prstGeom prst="line">
              <a:avLst/>
            </a:prstGeom>
            <a:noFill/>
            <a:ln w="28575">
              <a:solidFill>
                <a:srgbClr val="000099"/>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5999" name="Group 351"/>
          <p:cNvGrpSpPr>
            <a:grpSpLocks/>
          </p:cNvGrpSpPr>
          <p:nvPr/>
        </p:nvGrpSpPr>
        <p:grpSpPr bwMode="auto">
          <a:xfrm>
            <a:off x="1908175" y="3340100"/>
            <a:ext cx="1511300" cy="809625"/>
            <a:chOff x="1066" y="2285"/>
            <a:chExt cx="952" cy="510"/>
          </a:xfrm>
        </p:grpSpPr>
        <p:grpSp>
          <p:nvGrpSpPr>
            <p:cNvPr id="795904" name="Group 256"/>
            <p:cNvGrpSpPr>
              <a:grpSpLocks/>
            </p:cNvGrpSpPr>
            <p:nvPr/>
          </p:nvGrpSpPr>
          <p:grpSpPr bwMode="auto">
            <a:xfrm>
              <a:off x="1066" y="2285"/>
              <a:ext cx="508" cy="510"/>
              <a:chOff x="2289" y="1566"/>
              <a:chExt cx="1182" cy="1188"/>
            </a:xfrm>
          </p:grpSpPr>
          <p:pic>
            <p:nvPicPr>
              <p:cNvPr id="795905" name="Picture 257" descr="mone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9" y="1566"/>
                <a:ext cx="1182" cy="1188"/>
              </a:xfrm>
              <a:prstGeom prst="rect">
                <a:avLst/>
              </a:prstGeom>
              <a:noFill/>
              <a:extLst>
                <a:ext uri="{909E8E84-426E-40DD-AFC4-6F175D3DCCD1}">
                  <a14:hiddenFill xmlns:a14="http://schemas.microsoft.com/office/drawing/2010/main">
                    <a:solidFill>
                      <a:srgbClr val="FFFFFF"/>
                    </a:solidFill>
                  </a14:hiddenFill>
                </a:ext>
              </a:extLst>
            </p:spPr>
          </p:pic>
          <p:sp>
            <p:nvSpPr>
              <p:cNvPr id="795906" name="Rectangle 258"/>
              <p:cNvSpPr>
                <a:spLocks noChangeArrowheads="1"/>
              </p:cNvSpPr>
              <p:nvPr/>
            </p:nvSpPr>
            <p:spPr bwMode="auto">
              <a:xfrm>
                <a:off x="2753" y="1912"/>
                <a:ext cx="164" cy="144"/>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a:latin typeface="Bradley Hand ITC" panose="03070402050302030203" pitchFamily="66" charset="0"/>
                  </a:rPr>
                  <a:t>£</a:t>
                </a:r>
                <a:endParaRPr lang="en-US" altLang="en-US">
                  <a:latin typeface="Bradley Hand ITC" panose="03070402050302030203" pitchFamily="66" charset="0"/>
                </a:endParaRPr>
              </a:p>
            </p:txBody>
          </p:sp>
        </p:grpSp>
        <p:sp>
          <p:nvSpPr>
            <p:cNvPr id="795913" name="Line 265"/>
            <p:cNvSpPr>
              <a:spLocks noChangeShapeType="1"/>
            </p:cNvSpPr>
            <p:nvPr/>
          </p:nvSpPr>
          <p:spPr bwMode="auto">
            <a:xfrm>
              <a:off x="1676" y="2568"/>
              <a:ext cx="342" cy="0"/>
            </a:xfrm>
            <a:prstGeom prst="line">
              <a:avLst/>
            </a:prstGeom>
            <a:noFill/>
            <a:ln w="28575">
              <a:solidFill>
                <a:srgbClr val="000099"/>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002" name="Group 354"/>
          <p:cNvGrpSpPr>
            <a:grpSpLocks/>
          </p:cNvGrpSpPr>
          <p:nvPr/>
        </p:nvGrpSpPr>
        <p:grpSpPr bwMode="auto">
          <a:xfrm>
            <a:off x="6940550" y="1868488"/>
            <a:ext cx="1087438" cy="2786062"/>
            <a:chOff x="4236" y="1358"/>
            <a:chExt cx="685" cy="1755"/>
          </a:xfrm>
        </p:grpSpPr>
        <p:grpSp>
          <p:nvGrpSpPr>
            <p:cNvPr id="795964" name="Group 316"/>
            <p:cNvGrpSpPr>
              <a:grpSpLocks/>
            </p:cNvGrpSpPr>
            <p:nvPr/>
          </p:nvGrpSpPr>
          <p:grpSpPr bwMode="auto">
            <a:xfrm>
              <a:off x="4289" y="1358"/>
              <a:ext cx="243" cy="415"/>
              <a:chOff x="2971" y="3039"/>
              <a:chExt cx="484" cy="830"/>
            </a:xfrm>
          </p:grpSpPr>
          <p:sp>
            <p:nvSpPr>
              <p:cNvPr id="795965" name="AutoShape 317"/>
              <p:cNvSpPr>
                <a:spLocks noChangeArrowheads="1"/>
              </p:cNvSpPr>
              <p:nvPr/>
            </p:nvSpPr>
            <p:spPr bwMode="auto">
              <a:xfrm>
                <a:off x="2971" y="3158"/>
                <a:ext cx="484" cy="681"/>
              </a:xfrm>
              <a:prstGeom prst="roundRect">
                <a:avLst>
                  <a:gd name="adj" fmla="val 16667"/>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6" name="AutoShape 318"/>
              <p:cNvSpPr>
                <a:spLocks noChangeArrowheads="1"/>
              </p:cNvSpPr>
              <p:nvPr/>
            </p:nvSpPr>
            <p:spPr bwMode="auto">
              <a:xfrm>
                <a:off x="3096" y="3039"/>
                <a:ext cx="221" cy="164"/>
              </a:xfrm>
              <a:prstGeom prst="can">
                <a:avLst>
                  <a:gd name="adj" fmla="val 25000"/>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7" name="Arc 319"/>
              <p:cNvSpPr>
                <a:spLocks/>
              </p:cNvSpPr>
              <p:nvPr/>
            </p:nvSpPr>
            <p:spPr bwMode="auto">
              <a:xfrm rot="-5400000" flipH="1" flipV="1">
                <a:off x="3281" y="3698"/>
                <a:ext cx="91" cy="25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8" name="Arc 320"/>
              <p:cNvSpPr>
                <a:spLocks/>
              </p:cNvSpPr>
              <p:nvPr/>
            </p:nvSpPr>
            <p:spPr bwMode="auto">
              <a:xfrm rot="5400000" flipV="1">
                <a:off x="3053" y="3698"/>
                <a:ext cx="91" cy="25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9" name="Rectangle 321"/>
              <p:cNvSpPr>
                <a:spLocks noChangeArrowheads="1"/>
              </p:cNvSpPr>
              <p:nvPr/>
            </p:nvSpPr>
            <p:spPr bwMode="auto">
              <a:xfrm>
                <a:off x="3101" y="3385"/>
                <a:ext cx="233" cy="18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0" name="Line 322"/>
              <p:cNvSpPr>
                <a:spLocks noChangeShapeType="1"/>
              </p:cNvSpPr>
              <p:nvPr/>
            </p:nvSpPr>
            <p:spPr bwMode="auto">
              <a:xfrm>
                <a:off x="3136" y="3430"/>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1" name="Line 323"/>
              <p:cNvSpPr>
                <a:spLocks noChangeShapeType="1"/>
              </p:cNvSpPr>
              <p:nvPr/>
            </p:nvSpPr>
            <p:spPr bwMode="auto">
              <a:xfrm>
                <a:off x="3136" y="3475"/>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2" name="Line 324"/>
              <p:cNvSpPr>
                <a:spLocks noChangeShapeType="1"/>
              </p:cNvSpPr>
              <p:nvPr/>
            </p:nvSpPr>
            <p:spPr bwMode="auto">
              <a:xfrm>
                <a:off x="3136" y="3521"/>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5963" name="Group 315"/>
            <p:cNvGrpSpPr>
              <a:grpSpLocks/>
            </p:cNvGrpSpPr>
            <p:nvPr/>
          </p:nvGrpSpPr>
          <p:grpSpPr bwMode="auto">
            <a:xfrm>
              <a:off x="4288" y="1661"/>
              <a:ext cx="243" cy="415"/>
              <a:chOff x="2971" y="3039"/>
              <a:chExt cx="484" cy="830"/>
            </a:xfrm>
          </p:grpSpPr>
          <p:sp>
            <p:nvSpPr>
              <p:cNvPr id="795955" name="AutoShape 307"/>
              <p:cNvSpPr>
                <a:spLocks noChangeArrowheads="1"/>
              </p:cNvSpPr>
              <p:nvPr/>
            </p:nvSpPr>
            <p:spPr bwMode="auto">
              <a:xfrm>
                <a:off x="2971" y="3158"/>
                <a:ext cx="484" cy="681"/>
              </a:xfrm>
              <a:prstGeom prst="roundRect">
                <a:avLst>
                  <a:gd name="adj" fmla="val 16667"/>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54" name="AutoShape 306"/>
              <p:cNvSpPr>
                <a:spLocks noChangeArrowheads="1"/>
              </p:cNvSpPr>
              <p:nvPr/>
            </p:nvSpPr>
            <p:spPr bwMode="auto">
              <a:xfrm>
                <a:off x="3096" y="3039"/>
                <a:ext cx="221" cy="164"/>
              </a:xfrm>
              <a:prstGeom prst="can">
                <a:avLst>
                  <a:gd name="adj" fmla="val 25000"/>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57" name="Arc 309"/>
              <p:cNvSpPr>
                <a:spLocks/>
              </p:cNvSpPr>
              <p:nvPr/>
            </p:nvSpPr>
            <p:spPr bwMode="auto">
              <a:xfrm rot="-5400000" flipH="1" flipV="1">
                <a:off x="3281" y="3698"/>
                <a:ext cx="91" cy="25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58" name="Arc 310"/>
              <p:cNvSpPr>
                <a:spLocks/>
              </p:cNvSpPr>
              <p:nvPr/>
            </p:nvSpPr>
            <p:spPr bwMode="auto">
              <a:xfrm rot="5400000" flipV="1">
                <a:off x="3053" y="3698"/>
                <a:ext cx="91" cy="25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59" name="Rectangle 311"/>
              <p:cNvSpPr>
                <a:spLocks noChangeArrowheads="1"/>
              </p:cNvSpPr>
              <p:nvPr/>
            </p:nvSpPr>
            <p:spPr bwMode="auto">
              <a:xfrm>
                <a:off x="3101" y="3385"/>
                <a:ext cx="233" cy="18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0" name="Line 312"/>
              <p:cNvSpPr>
                <a:spLocks noChangeShapeType="1"/>
              </p:cNvSpPr>
              <p:nvPr/>
            </p:nvSpPr>
            <p:spPr bwMode="auto">
              <a:xfrm>
                <a:off x="3136" y="3430"/>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1" name="Line 313"/>
              <p:cNvSpPr>
                <a:spLocks noChangeShapeType="1"/>
              </p:cNvSpPr>
              <p:nvPr/>
            </p:nvSpPr>
            <p:spPr bwMode="auto">
              <a:xfrm>
                <a:off x="3136" y="3475"/>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2" name="Line 314"/>
              <p:cNvSpPr>
                <a:spLocks noChangeShapeType="1"/>
              </p:cNvSpPr>
              <p:nvPr/>
            </p:nvSpPr>
            <p:spPr bwMode="auto">
              <a:xfrm>
                <a:off x="3136" y="3521"/>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5973" name="Group 325"/>
            <p:cNvGrpSpPr>
              <a:grpSpLocks/>
            </p:cNvGrpSpPr>
            <p:nvPr/>
          </p:nvGrpSpPr>
          <p:grpSpPr bwMode="auto">
            <a:xfrm>
              <a:off x="4501" y="1505"/>
              <a:ext cx="243" cy="415"/>
              <a:chOff x="2971" y="3039"/>
              <a:chExt cx="484" cy="830"/>
            </a:xfrm>
          </p:grpSpPr>
          <p:sp>
            <p:nvSpPr>
              <p:cNvPr id="795974" name="AutoShape 326"/>
              <p:cNvSpPr>
                <a:spLocks noChangeArrowheads="1"/>
              </p:cNvSpPr>
              <p:nvPr/>
            </p:nvSpPr>
            <p:spPr bwMode="auto">
              <a:xfrm>
                <a:off x="2971" y="3158"/>
                <a:ext cx="484" cy="681"/>
              </a:xfrm>
              <a:prstGeom prst="roundRect">
                <a:avLst>
                  <a:gd name="adj" fmla="val 16667"/>
                </a:avLst>
              </a:pr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5" name="AutoShape 327"/>
              <p:cNvSpPr>
                <a:spLocks noChangeArrowheads="1"/>
              </p:cNvSpPr>
              <p:nvPr/>
            </p:nvSpPr>
            <p:spPr bwMode="auto">
              <a:xfrm>
                <a:off x="3096" y="3039"/>
                <a:ext cx="221" cy="164"/>
              </a:xfrm>
              <a:prstGeom prst="can">
                <a:avLst>
                  <a:gd name="adj" fmla="val 25000"/>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6" name="Arc 328"/>
              <p:cNvSpPr>
                <a:spLocks/>
              </p:cNvSpPr>
              <p:nvPr/>
            </p:nvSpPr>
            <p:spPr bwMode="auto">
              <a:xfrm rot="-5400000" flipH="1" flipV="1">
                <a:off x="3281" y="3698"/>
                <a:ext cx="91" cy="25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7" name="Arc 329"/>
              <p:cNvSpPr>
                <a:spLocks/>
              </p:cNvSpPr>
              <p:nvPr/>
            </p:nvSpPr>
            <p:spPr bwMode="auto">
              <a:xfrm rot="5400000" flipV="1">
                <a:off x="3053" y="3698"/>
                <a:ext cx="91" cy="25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CC6600"/>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8" name="Rectangle 330"/>
              <p:cNvSpPr>
                <a:spLocks noChangeArrowheads="1"/>
              </p:cNvSpPr>
              <p:nvPr/>
            </p:nvSpPr>
            <p:spPr bwMode="auto">
              <a:xfrm>
                <a:off x="3101" y="3385"/>
                <a:ext cx="233" cy="18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9" name="Line 331"/>
              <p:cNvSpPr>
                <a:spLocks noChangeShapeType="1"/>
              </p:cNvSpPr>
              <p:nvPr/>
            </p:nvSpPr>
            <p:spPr bwMode="auto">
              <a:xfrm>
                <a:off x="3136" y="3430"/>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80" name="Line 332"/>
              <p:cNvSpPr>
                <a:spLocks noChangeShapeType="1"/>
              </p:cNvSpPr>
              <p:nvPr/>
            </p:nvSpPr>
            <p:spPr bwMode="auto">
              <a:xfrm>
                <a:off x="3136" y="3475"/>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81" name="Line 333"/>
              <p:cNvSpPr>
                <a:spLocks noChangeShapeType="1"/>
              </p:cNvSpPr>
              <p:nvPr/>
            </p:nvSpPr>
            <p:spPr bwMode="auto">
              <a:xfrm>
                <a:off x="3136" y="3521"/>
                <a:ext cx="1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pic>
          <p:nvPicPr>
            <p:cNvPr id="795986" name="Picture 338" descr="MCj0287119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36" y="2338"/>
              <a:ext cx="685" cy="775"/>
            </a:xfrm>
            <a:prstGeom prst="rect">
              <a:avLst/>
            </a:prstGeom>
            <a:noFill/>
            <a:extLst>
              <a:ext uri="{909E8E84-426E-40DD-AFC4-6F175D3DCCD1}">
                <a14:hiddenFill xmlns:a14="http://schemas.microsoft.com/office/drawing/2010/main">
                  <a:solidFill>
                    <a:srgbClr val="FFFFFF"/>
                  </a:solidFill>
                </a14:hiddenFill>
              </a:ext>
            </a:extLst>
          </p:spPr>
        </p:pic>
        <p:grpSp>
          <p:nvGrpSpPr>
            <p:cNvPr id="795988" name="Group 340"/>
            <p:cNvGrpSpPr>
              <a:grpSpLocks/>
            </p:cNvGrpSpPr>
            <p:nvPr/>
          </p:nvGrpSpPr>
          <p:grpSpPr bwMode="auto">
            <a:xfrm rot="-1304447">
              <a:off x="4463" y="1676"/>
              <a:ext cx="349" cy="574"/>
              <a:chOff x="3101" y="1730"/>
              <a:chExt cx="349" cy="574"/>
            </a:xfrm>
          </p:grpSpPr>
          <p:sp>
            <p:nvSpPr>
              <p:cNvPr id="795935" name="Freeform 287"/>
              <p:cNvSpPr>
                <a:spLocks/>
              </p:cNvSpPr>
              <p:nvPr/>
            </p:nvSpPr>
            <p:spPr bwMode="auto">
              <a:xfrm rot="3589209" flipH="1">
                <a:off x="3095" y="1969"/>
                <a:ext cx="444" cy="89"/>
              </a:xfrm>
              <a:custGeom>
                <a:avLst/>
                <a:gdLst>
                  <a:gd name="T0" fmla="*/ 1588 w 1588"/>
                  <a:gd name="T1" fmla="*/ 0 h 317"/>
                  <a:gd name="T2" fmla="*/ 272 w 1588"/>
                  <a:gd name="T3" fmla="*/ 0 h 317"/>
                  <a:gd name="T4" fmla="*/ 0 w 1588"/>
                  <a:gd name="T5" fmla="*/ 136 h 317"/>
                  <a:gd name="T6" fmla="*/ 0 w 1588"/>
                  <a:gd name="T7" fmla="*/ 226 h 317"/>
                  <a:gd name="T8" fmla="*/ 272 w 1588"/>
                  <a:gd name="T9" fmla="*/ 317 h 317"/>
                  <a:gd name="T10" fmla="*/ 1588 w 1588"/>
                  <a:gd name="T11" fmla="*/ 317 h 317"/>
                  <a:gd name="T12" fmla="*/ 1588 w 1588"/>
                  <a:gd name="T13" fmla="*/ 0 h 317"/>
                </a:gdLst>
                <a:ahLst/>
                <a:cxnLst>
                  <a:cxn ang="0">
                    <a:pos x="T0" y="T1"/>
                  </a:cxn>
                  <a:cxn ang="0">
                    <a:pos x="T2" y="T3"/>
                  </a:cxn>
                  <a:cxn ang="0">
                    <a:pos x="T4" y="T5"/>
                  </a:cxn>
                  <a:cxn ang="0">
                    <a:pos x="T6" y="T7"/>
                  </a:cxn>
                  <a:cxn ang="0">
                    <a:pos x="T8" y="T9"/>
                  </a:cxn>
                  <a:cxn ang="0">
                    <a:pos x="T10" y="T11"/>
                  </a:cxn>
                  <a:cxn ang="0">
                    <a:pos x="T12" y="T13"/>
                  </a:cxn>
                </a:cxnLst>
                <a:rect l="0" t="0" r="r" b="b"/>
                <a:pathLst>
                  <a:path w="1588" h="317">
                    <a:moveTo>
                      <a:pt x="1588" y="0"/>
                    </a:moveTo>
                    <a:lnTo>
                      <a:pt x="272" y="0"/>
                    </a:lnTo>
                    <a:lnTo>
                      <a:pt x="0" y="136"/>
                    </a:lnTo>
                    <a:lnTo>
                      <a:pt x="0" y="226"/>
                    </a:lnTo>
                    <a:lnTo>
                      <a:pt x="272" y="317"/>
                    </a:lnTo>
                    <a:lnTo>
                      <a:pt x="1588" y="317"/>
                    </a:lnTo>
                    <a:lnTo>
                      <a:pt x="1588" y="0"/>
                    </a:lnTo>
                    <a:close/>
                  </a:path>
                </a:pathLst>
              </a:custGeom>
              <a:solidFill>
                <a:schemeClr val="bg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36" name="Freeform 288"/>
              <p:cNvSpPr>
                <a:spLocks/>
              </p:cNvSpPr>
              <p:nvPr/>
            </p:nvSpPr>
            <p:spPr bwMode="auto">
              <a:xfrm rot="3589209" flipH="1">
                <a:off x="3228" y="2046"/>
                <a:ext cx="267" cy="89"/>
              </a:xfrm>
              <a:custGeom>
                <a:avLst/>
                <a:gdLst>
                  <a:gd name="T0" fmla="*/ 1588 w 1588"/>
                  <a:gd name="T1" fmla="*/ 0 h 317"/>
                  <a:gd name="T2" fmla="*/ 272 w 1588"/>
                  <a:gd name="T3" fmla="*/ 0 h 317"/>
                  <a:gd name="T4" fmla="*/ 0 w 1588"/>
                  <a:gd name="T5" fmla="*/ 136 h 317"/>
                  <a:gd name="T6" fmla="*/ 0 w 1588"/>
                  <a:gd name="T7" fmla="*/ 226 h 317"/>
                  <a:gd name="T8" fmla="*/ 272 w 1588"/>
                  <a:gd name="T9" fmla="*/ 317 h 317"/>
                  <a:gd name="T10" fmla="*/ 1588 w 1588"/>
                  <a:gd name="T11" fmla="*/ 317 h 317"/>
                  <a:gd name="T12" fmla="*/ 1588 w 1588"/>
                  <a:gd name="T13" fmla="*/ 0 h 317"/>
                </a:gdLst>
                <a:ahLst/>
                <a:cxnLst>
                  <a:cxn ang="0">
                    <a:pos x="T0" y="T1"/>
                  </a:cxn>
                  <a:cxn ang="0">
                    <a:pos x="T2" y="T3"/>
                  </a:cxn>
                  <a:cxn ang="0">
                    <a:pos x="T4" y="T5"/>
                  </a:cxn>
                  <a:cxn ang="0">
                    <a:pos x="T6" y="T7"/>
                  </a:cxn>
                  <a:cxn ang="0">
                    <a:pos x="T8" y="T9"/>
                  </a:cxn>
                  <a:cxn ang="0">
                    <a:pos x="T10" y="T11"/>
                  </a:cxn>
                  <a:cxn ang="0">
                    <a:pos x="T12" y="T13"/>
                  </a:cxn>
                </a:cxnLst>
                <a:rect l="0" t="0" r="r" b="b"/>
                <a:pathLst>
                  <a:path w="1588" h="317">
                    <a:moveTo>
                      <a:pt x="1588" y="0"/>
                    </a:moveTo>
                    <a:lnTo>
                      <a:pt x="272" y="0"/>
                    </a:lnTo>
                    <a:lnTo>
                      <a:pt x="0" y="136"/>
                    </a:lnTo>
                    <a:lnTo>
                      <a:pt x="0" y="226"/>
                    </a:lnTo>
                    <a:lnTo>
                      <a:pt x="272" y="317"/>
                    </a:lnTo>
                    <a:lnTo>
                      <a:pt x="1588" y="317"/>
                    </a:lnTo>
                    <a:lnTo>
                      <a:pt x="1588" y="0"/>
                    </a:lnTo>
                    <a:close/>
                  </a:path>
                </a:pathLst>
              </a:custGeom>
              <a:solidFill>
                <a:srgbClr val="FF8C7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5987" name="Group 339"/>
              <p:cNvGrpSpPr>
                <a:grpSpLocks/>
              </p:cNvGrpSpPr>
              <p:nvPr/>
            </p:nvGrpSpPr>
            <p:grpSpPr bwMode="auto">
              <a:xfrm>
                <a:off x="3101" y="1730"/>
                <a:ext cx="349" cy="574"/>
                <a:chOff x="3101" y="1730"/>
                <a:chExt cx="349" cy="574"/>
              </a:xfrm>
            </p:grpSpPr>
            <p:sp>
              <p:nvSpPr>
                <p:cNvPr id="795937" name="Line 289"/>
                <p:cNvSpPr>
                  <a:spLocks noChangeShapeType="1"/>
                </p:cNvSpPr>
                <p:nvPr/>
              </p:nvSpPr>
              <p:spPr bwMode="auto">
                <a:xfrm rot="3589209">
                  <a:off x="3399" y="2253"/>
                  <a:ext cx="10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38" name="Line 290"/>
                <p:cNvSpPr>
                  <a:spLocks noChangeShapeType="1"/>
                </p:cNvSpPr>
                <p:nvPr/>
              </p:nvSpPr>
              <p:spPr bwMode="auto">
                <a:xfrm rot="3589209" flipH="1">
                  <a:off x="3345" y="2108"/>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39" name="Line 291"/>
                <p:cNvSpPr>
                  <a:spLocks noChangeShapeType="1"/>
                </p:cNvSpPr>
                <p:nvPr/>
              </p:nvSpPr>
              <p:spPr bwMode="auto">
                <a:xfrm rot="3589209" flipH="1">
                  <a:off x="3333" y="2086"/>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40" name="Line 292"/>
                <p:cNvSpPr>
                  <a:spLocks noChangeShapeType="1"/>
                </p:cNvSpPr>
                <p:nvPr/>
              </p:nvSpPr>
              <p:spPr bwMode="auto">
                <a:xfrm rot="3589209" flipH="1">
                  <a:off x="3320" y="2064"/>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41" name="Line 293"/>
                <p:cNvSpPr>
                  <a:spLocks noChangeShapeType="1"/>
                </p:cNvSpPr>
                <p:nvPr/>
              </p:nvSpPr>
              <p:spPr bwMode="auto">
                <a:xfrm rot="3589209" flipH="1">
                  <a:off x="3307" y="2042"/>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42" name="Line 294"/>
                <p:cNvSpPr>
                  <a:spLocks noChangeShapeType="1"/>
                </p:cNvSpPr>
                <p:nvPr/>
              </p:nvSpPr>
              <p:spPr bwMode="auto">
                <a:xfrm rot="3589209" flipH="1">
                  <a:off x="3294" y="2020"/>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43" name="Line 295"/>
                <p:cNvSpPr>
                  <a:spLocks noChangeShapeType="1"/>
                </p:cNvSpPr>
                <p:nvPr/>
              </p:nvSpPr>
              <p:spPr bwMode="auto">
                <a:xfrm rot="3589209" flipH="1">
                  <a:off x="3281" y="1998"/>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44" name="Line 296"/>
                <p:cNvSpPr>
                  <a:spLocks noChangeShapeType="1"/>
                </p:cNvSpPr>
                <p:nvPr/>
              </p:nvSpPr>
              <p:spPr bwMode="auto">
                <a:xfrm rot="3589209" flipH="1">
                  <a:off x="3268" y="1976"/>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45" name="Line 297"/>
                <p:cNvSpPr>
                  <a:spLocks noChangeShapeType="1"/>
                </p:cNvSpPr>
                <p:nvPr/>
              </p:nvSpPr>
              <p:spPr bwMode="auto">
                <a:xfrm rot="3589209" flipH="1">
                  <a:off x="3256" y="1954"/>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46" name="Line 298"/>
                <p:cNvSpPr>
                  <a:spLocks noChangeShapeType="1"/>
                </p:cNvSpPr>
                <p:nvPr/>
              </p:nvSpPr>
              <p:spPr bwMode="auto">
                <a:xfrm rot="3589209" flipH="1">
                  <a:off x="3243" y="1932"/>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47" name="Line 299"/>
                <p:cNvSpPr>
                  <a:spLocks noChangeShapeType="1"/>
                </p:cNvSpPr>
                <p:nvPr/>
              </p:nvSpPr>
              <p:spPr bwMode="auto">
                <a:xfrm rot="3589209" flipH="1">
                  <a:off x="3230" y="1910"/>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48" name="Line 300"/>
                <p:cNvSpPr>
                  <a:spLocks noChangeShapeType="1"/>
                </p:cNvSpPr>
                <p:nvPr/>
              </p:nvSpPr>
              <p:spPr bwMode="auto">
                <a:xfrm rot="3589209" flipH="1">
                  <a:off x="3218" y="1888"/>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49" name="Line 301"/>
                <p:cNvSpPr>
                  <a:spLocks noChangeShapeType="1"/>
                </p:cNvSpPr>
                <p:nvPr/>
              </p:nvSpPr>
              <p:spPr bwMode="auto">
                <a:xfrm rot="3589209" flipH="1">
                  <a:off x="3205" y="1867"/>
                  <a:ext cx="0" cy="2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50" name="Oval 302"/>
                <p:cNvSpPr>
                  <a:spLocks noChangeArrowheads="1"/>
                </p:cNvSpPr>
                <p:nvPr/>
              </p:nvSpPr>
              <p:spPr bwMode="auto">
                <a:xfrm rot="3589209" flipH="1">
                  <a:off x="3195" y="1752"/>
                  <a:ext cx="12" cy="141"/>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51" name="Rectangle 303"/>
                <p:cNvSpPr>
                  <a:spLocks noChangeArrowheads="1"/>
                </p:cNvSpPr>
                <p:nvPr/>
              </p:nvSpPr>
              <p:spPr bwMode="auto">
                <a:xfrm rot="3589209" flipH="1">
                  <a:off x="3124" y="1771"/>
                  <a:ext cx="102" cy="2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52" name="Oval 304"/>
                <p:cNvSpPr>
                  <a:spLocks noChangeArrowheads="1"/>
                </p:cNvSpPr>
                <p:nvPr/>
              </p:nvSpPr>
              <p:spPr bwMode="auto">
                <a:xfrm rot="3589209" flipH="1">
                  <a:off x="3145" y="1692"/>
                  <a:ext cx="13" cy="101"/>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grpSp>
          <p:nvGrpSpPr>
            <p:cNvPr id="795933" name="Group 285"/>
            <p:cNvGrpSpPr>
              <a:grpSpLocks/>
            </p:cNvGrpSpPr>
            <p:nvPr/>
          </p:nvGrpSpPr>
          <p:grpSpPr bwMode="auto">
            <a:xfrm rot="-4879295">
              <a:off x="4215" y="1914"/>
              <a:ext cx="648" cy="141"/>
              <a:chOff x="2925" y="2537"/>
              <a:chExt cx="2314" cy="502"/>
            </a:xfrm>
          </p:grpSpPr>
          <p:sp>
            <p:nvSpPr>
              <p:cNvPr id="795916" name="Freeform 268"/>
              <p:cNvSpPr>
                <a:spLocks/>
              </p:cNvSpPr>
              <p:nvPr/>
            </p:nvSpPr>
            <p:spPr bwMode="auto">
              <a:xfrm>
                <a:off x="3288" y="2614"/>
                <a:ext cx="1588" cy="317"/>
              </a:xfrm>
              <a:custGeom>
                <a:avLst/>
                <a:gdLst>
                  <a:gd name="T0" fmla="*/ 1588 w 1588"/>
                  <a:gd name="T1" fmla="*/ 0 h 317"/>
                  <a:gd name="T2" fmla="*/ 272 w 1588"/>
                  <a:gd name="T3" fmla="*/ 0 h 317"/>
                  <a:gd name="T4" fmla="*/ 0 w 1588"/>
                  <a:gd name="T5" fmla="*/ 136 h 317"/>
                  <a:gd name="T6" fmla="*/ 0 w 1588"/>
                  <a:gd name="T7" fmla="*/ 226 h 317"/>
                  <a:gd name="T8" fmla="*/ 272 w 1588"/>
                  <a:gd name="T9" fmla="*/ 317 h 317"/>
                  <a:gd name="T10" fmla="*/ 1588 w 1588"/>
                  <a:gd name="T11" fmla="*/ 317 h 317"/>
                  <a:gd name="T12" fmla="*/ 1588 w 1588"/>
                  <a:gd name="T13" fmla="*/ 0 h 317"/>
                </a:gdLst>
                <a:ahLst/>
                <a:cxnLst>
                  <a:cxn ang="0">
                    <a:pos x="T0" y="T1"/>
                  </a:cxn>
                  <a:cxn ang="0">
                    <a:pos x="T2" y="T3"/>
                  </a:cxn>
                  <a:cxn ang="0">
                    <a:pos x="T4" y="T5"/>
                  </a:cxn>
                  <a:cxn ang="0">
                    <a:pos x="T6" y="T7"/>
                  </a:cxn>
                  <a:cxn ang="0">
                    <a:pos x="T8" y="T9"/>
                  </a:cxn>
                  <a:cxn ang="0">
                    <a:pos x="T10" y="T11"/>
                  </a:cxn>
                  <a:cxn ang="0">
                    <a:pos x="T12" y="T13"/>
                  </a:cxn>
                </a:cxnLst>
                <a:rect l="0" t="0" r="r" b="b"/>
                <a:pathLst>
                  <a:path w="1588" h="317">
                    <a:moveTo>
                      <a:pt x="1588" y="0"/>
                    </a:moveTo>
                    <a:lnTo>
                      <a:pt x="272" y="0"/>
                    </a:lnTo>
                    <a:lnTo>
                      <a:pt x="0" y="136"/>
                    </a:lnTo>
                    <a:lnTo>
                      <a:pt x="0" y="226"/>
                    </a:lnTo>
                    <a:lnTo>
                      <a:pt x="272" y="317"/>
                    </a:lnTo>
                    <a:lnTo>
                      <a:pt x="1588" y="317"/>
                    </a:lnTo>
                    <a:lnTo>
                      <a:pt x="1588" y="0"/>
                    </a:lnTo>
                    <a:close/>
                  </a:path>
                </a:pathLst>
              </a:custGeom>
              <a:solidFill>
                <a:schemeClr val="bg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32" name="Freeform 284"/>
              <p:cNvSpPr>
                <a:spLocks/>
              </p:cNvSpPr>
              <p:nvPr/>
            </p:nvSpPr>
            <p:spPr bwMode="auto">
              <a:xfrm>
                <a:off x="3288" y="2614"/>
                <a:ext cx="953" cy="317"/>
              </a:xfrm>
              <a:custGeom>
                <a:avLst/>
                <a:gdLst>
                  <a:gd name="T0" fmla="*/ 1588 w 1588"/>
                  <a:gd name="T1" fmla="*/ 0 h 317"/>
                  <a:gd name="T2" fmla="*/ 272 w 1588"/>
                  <a:gd name="T3" fmla="*/ 0 h 317"/>
                  <a:gd name="T4" fmla="*/ 0 w 1588"/>
                  <a:gd name="T5" fmla="*/ 136 h 317"/>
                  <a:gd name="T6" fmla="*/ 0 w 1588"/>
                  <a:gd name="T7" fmla="*/ 226 h 317"/>
                  <a:gd name="T8" fmla="*/ 272 w 1588"/>
                  <a:gd name="T9" fmla="*/ 317 h 317"/>
                  <a:gd name="T10" fmla="*/ 1588 w 1588"/>
                  <a:gd name="T11" fmla="*/ 317 h 317"/>
                  <a:gd name="T12" fmla="*/ 1588 w 1588"/>
                  <a:gd name="T13" fmla="*/ 0 h 317"/>
                </a:gdLst>
                <a:ahLst/>
                <a:cxnLst>
                  <a:cxn ang="0">
                    <a:pos x="T0" y="T1"/>
                  </a:cxn>
                  <a:cxn ang="0">
                    <a:pos x="T2" y="T3"/>
                  </a:cxn>
                  <a:cxn ang="0">
                    <a:pos x="T4" y="T5"/>
                  </a:cxn>
                  <a:cxn ang="0">
                    <a:pos x="T6" y="T7"/>
                  </a:cxn>
                  <a:cxn ang="0">
                    <a:pos x="T8" y="T9"/>
                  </a:cxn>
                  <a:cxn ang="0">
                    <a:pos x="T10" y="T11"/>
                  </a:cxn>
                  <a:cxn ang="0">
                    <a:pos x="T12" y="T13"/>
                  </a:cxn>
                </a:cxnLst>
                <a:rect l="0" t="0" r="r" b="b"/>
                <a:pathLst>
                  <a:path w="1588" h="317">
                    <a:moveTo>
                      <a:pt x="1588" y="0"/>
                    </a:moveTo>
                    <a:lnTo>
                      <a:pt x="272" y="0"/>
                    </a:lnTo>
                    <a:lnTo>
                      <a:pt x="0" y="136"/>
                    </a:lnTo>
                    <a:lnTo>
                      <a:pt x="0" y="226"/>
                    </a:lnTo>
                    <a:lnTo>
                      <a:pt x="272" y="317"/>
                    </a:lnTo>
                    <a:lnTo>
                      <a:pt x="1588" y="317"/>
                    </a:lnTo>
                    <a:lnTo>
                      <a:pt x="1588" y="0"/>
                    </a:lnTo>
                    <a:close/>
                  </a:path>
                </a:pathLst>
              </a:custGeom>
              <a:solidFill>
                <a:srgbClr val="C9FFF1"/>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17" name="Line 269"/>
              <p:cNvSpPr>
                <a:spLocks noChangeShapeType="1"/>
              </p:cNvSpPr>
              <p:nvPr/>
            </p:nvSpPr>
            <p:spPr bwMode="auto">
              <a:xfrm flipH="1">
                <a:off x="2925" y="2795"/>
                <a:ext cx="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18" name="Line 270"/>
              <p:cNvSpPr>
                <a:spLocks noChangeShapeType="1"/>
              </p:cNvSpPr>
              <p:nvPr/>
            </p:nvSpPr>
            <p:spPr bwMode="auto">
              <a:xfrm>
                <a:off x="3696"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19" name="Line 271"/>
              <p:cNvSpPr>
                <a:spLocks noChangeShapeType="1"/>
              </p:cNvSpPr>
              <p:nvPr/>
            </p:nvSpPr>
            <p:spPr bwMode="auto">
              <a:xfrm>
                <a:off x="3787"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20" name="Line 272"/>
              <p:cNvSpPr>
                <a:spLocks noChangeShapeType="1"/>
              </p:cNvSpPr>
              <p:nvPr/>
            </p:nvSpPr>
            <p:spPr bwMode="auto">
              <a:xfrm>
                <a:off x="3878"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21" name="Line 273"/>
              <p:cNvSpPr>
                <a:spLocks noChangeShapeType="1"/>
              </p:cNvSpPr>
              <p:nvPr/>
            </p:nvSpPr>
            <p:spPr bwMode="auto">
              <a:xfrm>
                <a:off x="3969"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22" name="Line 274"/>
              <p:cNvSpPr>
                <a:spLocks noChangeShapeType="1"/>
              </p:cNvSpPr>
              <p:nvPr/>
            </p:nvSpPr>
            <p:spPr bwMode="auto">
              <a:xfrm>
                <a:off x="4059"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23" name="Line 275"/>
              <p:cNvSpPr>
                <a:spLocks noChangeShapeType="1"/>
              </p:cNvSpPr>
              <p:nvPr/>
            </p:nvSpPr>
            <p:spPr bwMode="auto">
              <a:xfrm>
                <a:off x="4150"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24" name="Line 276"/>
              <p:cNvSpPr>
                <a:spLocks noChangeShapeType="1"/>
              </p:cNvSpPr>
              <p:nvPr/>
            </p:nvSpPr>
            <p:spPr bwMode="auto">
              <a:xfrm>
                <a:off x="4241"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25" name="Line 277"/>
              <p:cNvSpPr>
                <a:spLocks noChangeShapeType="1"/>
              </p:cNvSpPr>
              <p:nvPr/>
            </p:nvSpPr>
            <p:spPr bwMode="auto">
              <a:xfrm>
                <a:off x="4332"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26" name="Line 278"/>
              <p:cNvSpPr>
                <a:spLocks noChangeShapeType="1"/>
              </p:cNvSpPr>
              <p:nvPr/>
            </p:nvSpPr>
            <p:spPr bwMode="auto">
              <a:xfrm>
                <a:off x="4422"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27" name="Line 279"/>
              <p:cNvSpPr>
                <a:spLocks noChangeShapeType="1"/>
              </p:cNvSpPr>
              <p:nvPr/>
            </p:nvSpPr>
            <p:spPr bwMode="auto">
              <a:xfrm>
                <a:off x="4513"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28" name="Line 280"/>
              <p:cNvSpPr>
                <a:spLocks noChangeShapeType="1"/>
              </p:cNvSpPr>
              <p:nvPr/>
            </p:nvSpPr>
            <p:spPr bwMode="auto">
              <a:xfrm>
                <a:off x="4604"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29" name="Line 281"/>
              <p:cNvSpPr>
                <a:spLocks noChangeShapeType="1"/>
              </p:cNvSpPr>
              <p:nvPr/>
            </p:nvSpPr>
            <p:spPr bwMode="auto">
              <a:xfrm>
                <a:off x="4694" y="2829"/>
                <a:ext cx="0" cy="10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14" name="Oval 266"/>
              <p:cNvSpPr>
                <a:spLocks noChangeArrowheads="1"/>
              </p:cNvSpPr>
              <p:nvPr/>
            </p:nvSpPr>
            <p:spPr bwMode="auto">
              <a:xfrm>
                <a:off x="4860" y="2537"/>
                <a:ext cx="45" cy="502"/>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30" name="Rectangle 282"/>
              <p:cNvSpPr>
                <a:spLocks noChangeArrowheads="1"/>
              </p:cNvSpPr>
              <p:nvPr/>
            </p:nvSpPr>
            <p:spPr bwMode="auto">
              <a:xfrm>
                <a:off x="4876" y="2756"/>
                <a:ext cx="363" cy="7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31" name="Oval 283"/>
              <p:cNvSpPr>
                <a:spLocks noChangeArrowheads="1"/>
              </p:cNvSpPr>
              <p:nvPr/>
            </p:nvSpPr>
            <p:spPr bwMode="auto">
              <a:xfrm>
                <a:off x="5194" y="2617"/>
                <a:ext cx="45" cy="359"/>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grpSp>
        <p:nvGrpSpPr>
          <p:cNvPr id="796001" name="Group 353"/>
          <p:cNvGrpSpPr>
            <a:grpSpLocks/>
          </p:cNvGrpSpPr>
          <p:nvPr/>
        </p:nvGrpSpPr>
        <p:grpSpPr bwMode="auto">
          <a:xfrm>
            <a:off x="5108575" y="2503488"/>
            <a:ext cx="1695450" cy="1790700"/>
            <a:chOff x="3082" y="1758"/>
            <a:chExt cx="1068" cy="1128"/>
          </a:xfrm>
        </p:grpSpPr>
        <p:sp>
          <p:nvSpPr>
            <p:cNvPr id="795989" name="Line 341"/>
            <p:cNvSpPr>
              <a:spLocks noChangeShapeType="1"/>
            </p:cNvSpPr>
            <p:nvPr/>
          </p:nvSpPr>
          <p:spPr bwMode="auto">
            <a:xfrm flipV="1">
              <a:off x="3082" y="1758"/>
              <a:ext cx="1068" cy="538"/>
            </a:xfrm>
            <a:prstGeom prst="line">
              <a:avLst/>
            </a:prstGeom>
            <a:noFill/>
            <a:ln w="28575">
              <a:solidFill>
                <a:srgbClr val="000099"/>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90" name="Line 342"/>
            <p:cNvSpPr>
              <a:spLocks noChangeShapeType="1"/>
            </p:cNvSpPr>
            <p:nvPr/>
          </p:nvSpPr>
          <p:spPr bwMode="auto">
            <a:xfrm>
              <a:off x="3082" y="2348"/>
              <a:ext cx="1068" cy="538"/>
            </a:xfrm>
            <a:prstGeom prst="line">
              <a:avLst/>
            </a:prstGeom>
            <a:noFill/>
            <a:ln w="28575">
              <a:solidFill>
                <a:srgbClr val="000099"/>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003" name="Group 355"/>
          <p:cNvGrpSpPr>
            <a:grpSpLocks/>
          </p:cNvGrpSpPr>
          <p:nvPr/>
        </p:nvGrpSpPr>
        <p:grpSpPr bwMode="auto">
          <a:xfrm>
            <a:off x="5148263" y="4440238"/>
            <a:ext cx="1695450" cy="1077912"/>
            <a:chOff x="3107" y="2537"/>
            <a:chExt cx="1068" cy="1120"/>
          </a:xfrm>
        </p:grpSpPr>
        <p:sp>
          <p:nvSpPr>
            <p:cNvPr id="795993" name="Line 345"/>
            <p:cNvSpPr>
              <a:spLocks noChangeShapeType="1"/>
            </p:cNvSpPr>
            <p:nvPr/>
          </p:nvSpPr>
          <p:spPr bwMode="auto">
            <a:xfrm>
              <a:off x="3107" y="3657"/>
              <a:ext cx="1068" cy="0"/>
            </a:xfrm>
            <a:prstGeom prst="line">
              <a:avLst/>
            </a:prstGeom>
            <a:noFill/>
            <a:ln w="28575">
              <a:solidFill>
                <a:srgbClr val="000099"/>
              </a:solidFill>
              <a:prstDash val="sysDot"/>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94" name="Line 346"/>
            <p:cNvSpPr>
              <a:spLocks noChangeShapeType="1"/>
            </p:cNvSpPr>
            <p:nvPr/>
          </p:nvSpPr>
          <p:spPr bwMode="auto">
            <a:xfrm rot="5400000">
              <a:off x="2547" y="3097"/>
              <a:ext cx="1120" cy="0"/>
            </a:xfrm>
            <a:prstGeom prst="line">
              <a:avLst/>
            </a:prstGeom>
            <a:noFill/>
            <a:ln w="28575">
              <a:solidFill>
                <a:srgbClr val="000099"/>
              </a:solidFill>
              <a:prstDash val="sysDot"/>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pic>
        <p:nvPicPr>
          <p:cNvPr id="795995" name="Picture 347" descr="hazard symbo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7575" y="3694113"/>
            <a:ext cx="852488" cy="742950"/>
          </a:xfrm>
          <a:prstGeom prst="rect">
            <a:avLst/>
          </a:prstGeom>
          <a:noFill/>
          <a:extLst>
            <a:ext uri="{909E8E84-426E-40DD-AFC4-6F175D3DCCD1}">
              <a14:hiddenFill xmlns:a14="http://schemas.microsoft.com/office/drawing/2010/main">
                <a:solidFill>
                  <a:srgbClr val="FFFFFF"/>
                </a:solidFill>
              </a14:hiddenFill>
            </a:ext>
          </a:extLst>
        </p:spPr>
      </p:pic>
      <p:pic>
        <p:nvPicPr>
          <p:cNvPr id="795996" name="Picture 348" descr="GU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31025" y="5276850"/>
            <a:ext cx="1366838" cy="801688"/>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GB" altLang="en-US"/>
              <a:t>Copyright Lessons Learned Ltd 2016</a:t>
            </a:r>
            <a:endParaRPr lang="en-GB"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95894"/>
                                        </p:tgtEl>
                                        <p:attrNameLst>
                                          <p:attrName>style.visibility</p:attrName>
                                        </p:attrNameLst>
                                      </p:cBhvr>
                                      <p:to>
                                        <p:strVal val="visible"/>
                                      </p:to>
                                    </p:set>
                                    <p:animEffect transition="in" filter="blinds(horizontal)">
                                      <p:cBhvr>
                                        <p:cTn id="7" dur="1000"/>
                                        <p:tgtEl>
                                          <p:spTgt spid="7958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795997"/>
                                        </p:tgtEl>
                                        <p:attrNameLst>
                                          <p:attrName>style.visibility</p:attrName>
                                        </p:attrNameLst>
                                      </p:cBhvr>
                                      <p:to>
                                        <p:strVal val="visible"/>
                                      </p:to>
                                    </p:set>
                                    <p:anim calcmode="lin" valueType="num">
                                      <p:cBhvr additive="base">
                                        <p:cTn id="12" dur="1000" fill="hold"/>
                                        <p:tgtEl>
                                          <p:spTgt spid="795997"/>
                                        </p:tgtEl>
                                        <p:attrNameLst>
                                          <p:attrName>ppt_x</p:attrName>
                                        </p:attrNameLst>
                                      </p:cBhvr>
                                      <p:tavLst>
                                        <p:tav tm="0">
                                          <p:val>
                                            <p:strVal val="0-#ppt_w/2"/>
                                          </p:val>
                                        </p:tav>
                                        <p:tav tm="100000">
                                          <p:val>
                                            <p:strVal val="#ppt_x"/>
                                          </p:val>
                                        </p:tav>
                                      </p:tavLst>
                                    </p:anim>
                                    <p:anim calcmode="lin" valueType="num">
                                      <p:cBhvr additive="base">
                                        <p:cTn id="13" dur="1000" fill="hold"/>
                                        <p:tgtEl>
                                          <p:spTgt spid="795997"/>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795998"/>
                                        </p:tgtEl>
                                        <p:attrNameLst>
                                          <p:attrName>style.visibility</p:attrName>
                                        </p:attrNameLst>
                                      </p:cBhvr>
                                      <p:to>
                                        <p:strVal val="visible"/>
                                      </p:to>
                                    </p:set>
                                    <p:anim calcmode="lin" valueType="num">
                                      <p:cBhvr additive="base">
                                        <p:cTn id="17" dur="1000" fill="hold"/>
                                        <p:tgtEl>
                                          <p:spTgt spid="795998"/>
                                        </p:tgtEl>
                                        <p:attrNameLst>
                                          <p:attrName>ppt_x</p:attrName>
                                        </p:attrNameLst>
                                      </p:cBhvr>
                                      <p:tavLst>
                                        <p:tav tm="0">
                                          <p:val>
                                            <p:strVal val="0-#ppt_w/2"/>
                                          </p:val>
                                        </p:tav>
                                        <p:tav tm="100000">
                                          <p:val>
                                            <p:strVal val="#ppt_x"/>
                                          </p:val>
                                        </p:tav>
                                      </p:tavLst>
                                    </p:anim>
                                    <p:anim calcmode="lin" valueType="num">
                                      <p:cBhvr additive="base">
                                        <p:cTn id="18" dur="1000" fill="hold"/>
                                        <p:tgtEl>
                                          <p:spTgt spid="795998"/>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2000"/>
                            </p:stCondLst>
                            <p:childTnLst>
                              <p:par>
                                <p:cTn id="20" presetID="2" presetClass="entr" presetSubtype="8" fill="hold" nodeType="afterEffect">
                                  <p:stCondLst>
                                    <p:cond delay="0"/>
                                  </p:stCondLst>
                                  <p:childTnLst>
                                    <p:set>
                                      <p:cBhvr>
                                        <p:cTn id="21" dur="1" fill="hold">
                                          <p:stCondLst>
                                            <p:cond delay="0"/>
                                          </p:stCondLst>
                                        </p:cTn>
                                        <p:tgtEl>
                                          <p:spTgt spid="795999"/>
                                        </p:tgtEl>
                                        <p:attrNameLst>
                                          <p:attrName>style.visibility</p:attrName>
                                        </p:attrNameLst>
                                      </p:cBhvr>
                                      <p:to>
                                        <p:strVal val="visible"/>
                                      </p:to>
                                    </p:set>
                                    <p:anim calcmode="lin" valueType="num">
                                      <p:cBhvr additive="base">
                                        <p:cTn id="22" dur="1000" fill="hold"/>
                                        <p:tgtEl>
                                          <p:spTgt spid="795999"/>
                                        </p:tgtEl>
                                        <p:attrNameLst>
                                          <p:attrName>ppt_x</p:attrName>
                                        </p:attrNameLst>
                                      </p:cBhvr>
                                      <p:tavLst>
                                        <p:tav tm="0">
                                          <p:val>
                                            <p:strVal val="0-#ppt_w/2"/>
                                          </p:val>
                                        </p:tav>
                                        <p:tav tm="100000">
                                          <p:val>
                                            <p:strVal val="#ppt_x"/>
                                          </p:val>
                                        </p:tav>
                                      </p:tavLst>
                                    </p:anim>
                                    <p:anim calcmode="lin" valueType="num">
                                      <p:cBhvr additive="base">
                                        <p:cTn id="23" dur="1000" fill="hold"/>
                                        <p:tgtEl>
                                          <p:spTgt spid="795999"/>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3000"/>
                            </p:stCondLst>
                            <p:childTnLst>
                              <p:par>
                                <p:cTn id="25" presetID="2" presetClass="entr" presetSubtype="8" fill="hold" nodeType="afterEffect">
                                  <p:stCondLst>
                                    <p:cond delay="0"/>
                                  </p:stCondLst>
                                  <p:childTnLst>
                                    <p:set>
                                      <p:cBhvr>
                                        <p:cTn id="26" dur="1" fill="hold">
                                          <p:stCondLst>
                                            <p:cond delay="0"/>
                                          </p:stCondLst>
                                        </p:cTn>
                                        <p:tgtEl>
                                          <p:spTgt spid="796000"/>
                                        </p:tgtEl>
                                        <p:attrNameLst>
                                          <p:attrName>style.visibility</p:attrName>
                                        </p:attrNameLst>
                                      </p:cBhvr>
                                      <p:to>
                                        <p:strVal val="visible"/>
                                      </p:to>
                                    </p:set>
                                    <p:anim calcmode="lin" valueType="num">
                                      <p:cBhvr additive="base">
                                        <p:cTn id="27" dur="1000" fill="hold"/>
                                        <p:tgtEl>
                                          <p:spTgt spid="796000"/>
                                        </p:tgtEl>
                                        <p:attrNameLst>
                                          <p:attrName>ppt_x</p:attrName>
                                        </p:attrNameLst>
                                      </p:cBhvr>
                                      <p:tavLst>
                                        <p:tav tm="0">
                                          <p:val>
                                            <p:strVal val="0-#ppt_w/2"/>
                                          </p:val>
                                        </p:tav>
                                        <p:tav tm="100000">
                                          <p:val>
                                            <p:strVal val="#ppt_x"/>
                                          </p:val>
                                        </p:tav>
                                      </p:tavLst>
                                    </p:anim>
                                    <p:anim calcmode="lin" valueType="num">
                                      <p:cBhvr additive="base">
                                        <p:cTn id="28" dur="1000" fill="hold"/>
                                        <p:tgtEl>
                                          <p:spTgt spid="796000"/>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nodeType="clickEffect">
                                  <p:stCondLst>
                                    <p:cond delay="0"/>
                                  </p:stCondLst>
                                  <p:childTnLst>
                                    <p:set>
                                      <p:cBhvr>
                                        <p:cTn id="32" dur="1" fill="hold">
                                          <p:stCondLst>
                                            <p:cond delay="0"/>
                                          </p:stCondLst>
                                        </p:cTn>
                                        <p:tgtEl>
                                          <p:spTgt spid="796001"/>
                                        </p:tgtEl>
                                        <p:attrNameLst>
                                          <p:attrName>style.visibility</p:attrName>
                                        </p:attrNameLst>
                                      </p:cBhvr>
                                      <p:to>
                                        <p:strVal val="visible"/>
                                      </p:to>
                                    </p:set>
                                    <p:animEffect transition="in" filter="blinds(horizontal)">
                                      <p:cBhvr>
                                        <p:cTn id="33" dur="1000"/>
                                        <p:tgtEl>
                                          <p:spTgt spid="796001"/>
                                        </p:tgtEl>
                                      </p:cBhvr>
                                    </p:animEffect>
                                  </p:childTnLst>
                                </p:cTn>
                              </p:par>
                            </p:childTnLst>
                          </p:cTn>
                        </p:par>
                        <p:par>
                          <p:cTn id="34" fill="hold" nodeType="afterGroup">
                            <p:stCondLst>
                              <p:cond delay="1000"/>
                            </p:stCondLst>
                            <p:childTnLst>
                              <p:par>
                                <p:cTn id="35" presetID="3" presetClass="entr" presetSubtype="10" fill="hold" nodeType="afterEffect">
                                  <p:stCondLst>
                                    <p:cond delay="0"/>
                                  </p:stCondLst>
                                  <p:childTnLst>
                                    <p:set>
                                      <p:cBhvr>
                                        <p:cTn id="36" dur="1" fill="hold">
                                          <p:stCondLst>
                                            <p:cond delay="0"/>
                                          </p:stCondLst>
                                        </p:cTn>
                                        <p:tgtEl>
                                          <p:spTgt spid="796002"/>
                                        </p:tgtEl>
                                        <p:attrNameLst>
                                          <p:attrName>style.visibility</p:attrName>
                                        </p:attrNameLst>
                                      </p:cBhvr>
                                      <p:to>
                                        <p:strVal val="visible"/>
                                      </p:to>
                                    </p:set>
                                    <p:animEffect transition="in" filter="blinds(horizontal)">
                                      <p:cBhvr>
                                        <p:cTn id="37" dur="1000"/>
                                        <p:tgtEl>
                                          <p:spTgt spid="79600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795995"/>
                                        </p:tgtEl>
                                        <p:attrNameLst>
                                          <p:attrName>style.visibility</p:attrName>
                                        </p:attrNameLst>
                                      </p:cBhvr>
                                      <p:to>
                                        <p:strVal val="visible"/>
                                      </p:to>
                                    </p:set>
                                    <p:anim calcmode="lin" valueType="num">
                                      <p:cBhvr additive="base">
                                        <p:cTn id="42" dur="1000" fill="hold"/>
                                        <p:tgtEl>
                                          <p:spTgt spid="795995"/>
                                        </p:tgtEl>
                                        <p:attrNameLst>
                                          <p:attrName>ppt_x</p:attrName>
                                        </p:attrNameLst>
                                      </p:cBhvr>
                                      <p:tavLst>
                                        <p:tav tm="0">
                                          <p:val>
                                            <p:strVal val="#ppt_x"/>
                                          </p:val>
                                        </p:tav>
                                        <p:tav tm="100000">
                                          <p:val>
                                            <p:strVal val="#ppt_x"/>
                                          </p:val>
                                        </p:tav>
                                      </p:tavLst>
                                    </p:anim>
                                    <p:anim calcmode="lin" valueType="num">
                                      <p:cBhvr additive="base">
                                        <p:cTn id="43" dur="1000" fill="hold"/>
                                        <p:tgtEl>
                                          <p:spTgt spid="795995"/>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1000"/>
                            </p:stCondLst>
                            <p:childTnLst>
                              <p:par>
                                <p:cTn id="45" presetID="26" presetClass="emph" presetSubtype="0" repeatCount="6000" fill="hold" nodeType="afterEffect">
                                  <p:stCondLst>
                                    <p:cond delay="0"/>
                                  </p:stCondLst>
                                  <p:childTnLst>
                                    <p:animEffect transition="out" filter="fade">
                                      <p:cBhvr>
                                        <p:cTn id="46" dur="500" tmFilter="0, 0; .2, .5; .8, .5; 1, 0"/>
                                        <p:tgtEl>
                                          <p:spTgt spid="795995"/>
                                        </p:tgtEl>
                                      </p:cBhvr>
                                    </p:animEffect>
                                    <p:animScale>
                                      <p:cBhvr>
                                        <p:cTn id="47" dur="250" autoRev="1" fill="hold"/>
                                        <p:tgtEl>
                                          <p:spTgt spid="795995"/>
                                        </p:tgtEl>
                                      </p:cBhvr>
                                      <p:by x="105000" y="105000"/>
                                    </p:animScale>
                                  </p:childTnLst>
                                </p:cTn>
                              </p:par>
                              <p:par>
                                <p:cTn id="48" presetID="2" presetClass="entr" presetSubtype="4" fill="hold" nodeType="withEffect">
                                  <p:stCondLst>
                                    <p:cond delay="0"/>
                                  </p:stCondLst>
                                  <p:childTnLst>
                                    <p:set>
                                      <p:cBhvr>
                                        <p:cTn id="49" dur="1" fill="hold">
                                          <p:stCondLst>
                                            <p:cond delay="0"/>
                                          </p:stCondLst>
                                        </p:cTn>
                                        <p:tgtEl>
                                          <p:spTgt spid="796003"/>
                                        </p:tgtEl>
                                        <p:attrNameLst>
                                          <p:attrName>style.visibility</p:attrName>
                                        </p:attrNameLst>
                                      </p:cBhvr>
                                      <p:to>
                                        <p:strVal val="visible"/>
                                      </p:to>
                                    </p:set>
                                    <p:anim calcmode="lin" valueType="num">
                                      <p:cBhvr additive="base">
                                        <p:cTn id="50" dur="1000" fill="hold"/>
                                        <p:tgtEl>
                                          <p:spTgt spid="796003"/>
                                        </p:tgtEl>
                                        <p:attrNameLst>
                                          <p:attrName>ppt_x</p:attrName>
                                        </p:attrNameLst>
                                      </p:cBhvr>
                                      <p:tavLst>
                                        <p:tav tm="0">
                                          <p:val>
                                            <p:strVal val="#ppt_x"/>
                                          </p:val>
                                        </p:tav>
                                        <p:tav tm="100000">
                                          <p:val>
                                            <p:strVal val="#ppt_x"/>
                                          </p:val>
                                        </p:tav>
                                      </p:tavLst>
                                    </p:anim>
                                    <p:anim calcmode="lin" valueType="num">
                                      <p:cBhvr additive="base">
                                        <p:cTn id="51" dur="1000" fill="hold"/>
                                        <p:tgtEl>
                                          <p:spTgt spid="796003"/>
                                        </p:tgtEl>
                                        <p:attrNameLst>
                                          <p:attrName>ppt_y</p:attrName>
                                        </p:attrNameLst>
                                      </p:cBhvr>
                                      <p:tavLst>
                                        <p:tav tm="0">
                                          <p:val>
                                            <p:strVal val="1+#ppt_h/2"/>
                                          </p:val>
                                        </p:tav>
                                        <p:tav tm="100000">
                                          <p:val>
                                            <p:strVal val="#ppt_y"/>
                                          </p:val>
                                        </p:tav>
                                      </p:tavLst>
                                    </p:anim>
                                  </p:childTnLst>
                                </p:cTn>
                              </p:par>
                            </p:childTnLst>
                          </p:cTn>
                        </p:par>
                        <p:par>
                          <p:cTn id="52" fill="hold" nodeType="afterGroup">
                            <p:stCondLst>
                              <p:cond delay="4000"/>
                            </p:stCondLst>
                            <p:childTnLst>
                              <p:par>
                                <p:cTn id="53" presetID="2" presetClass="entr" presetSubtype="4" fill="hold" nodeType="afterEffect">
                                  <p:stCondLst>
                                    <p:cond delay="0"/>
                                  </p:stCondLst>
                                  <p:childTnLst>
                                    <p:set>
                                      <p:cBhvr>
                                        <p:cTn id="54" dur="1" fill="hold">
                                          <p:stCondLst>
                                            <p:cond delay="0"/>
                                          </p:stCondLst>
                                        </p:cTn>
                                        <p:tgtEl>
                                          <p:spTgt spid="795996"/>
                                        </p:tgtEl>
                                        <p:attrNameLst>
                                          <p:attrName>style.visibility</p:attrName>
                                        </p:attrNameLst>
                                      </p:cBhvr>
                                      <p:to>
                                        <p:strVal val="visible"/>
                                      </p:to>
                                    </p:set>
                                    <p:anim calcmode="lin" valueType="num">
                                      <p:cBhvr additive="base">
                                        <p:cTn id="55" dur="500" fill="hold"/>
                                        <p:tgtEl>
                                          <p:spTgt spid="795996"/>
                                        </p:tgtEl>
                                        <p:attrNameLst>
                                          <p:attrName>ppt_x</p:attrName>
                                        </p:attrNameLst>
                                      </p:cBhvr>
                                      <p:tavLst>
                                        <p:tav tm="0">
                                          <p:val>
                                            <p:strVal val="#ppt_x"/>
                                          </p:val>
                                        </p:tav>
                                        <p:tav tm="100000">
                                          <p:val>
                                            <p:strVal val="#ppt_x"/>
                                          </p:val>
                                        </p:tav>
                                      </p:tavLst>
                                    </p:anim>
                                    <p:anim calcmode="lin" valueType="num">
                                      <p:cBhvr additive="base">
                                        <p:cTn id="56" dur="500" fill="hold"/>
                                        <p:tgtEl>
                                          <p:spTgt spid="7959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D26109F-835B-407F-8EEC-C303FC8CD438}"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Diversion of Charitable Funds (2)</a:t>
            </a:r>
            <a:endParaRPr lang="en-US" altLang="en-US"/>
          </a:p>
        </p:txBody>
      </p:sp>
      <p:sp>
        <p:nvSpPr>
          <p:cNvPr id="786435" name="Rectangle 3"/>
          <p:cNvSpPr>
            <a:spLocks noGrp="1" noChangeArrowheads="1"/>
          </p:cNvSpPr>
          <p:nvPr>
            <p:ph type="body" idx="1"/>
          </p:nvPr>
        </p:nvSpPr>
        <p:spPr>
          <a:xfrm>
            <a:off x="1182688" y="1196975"/>
            <a:ext cx="7637462" cy="5184775"/>
          </a:xfrm>
        </p:spPr>
        <p:txBody>
          <a:bodyPr/>
          <a:lstStyle/>
          <a:p>
            <a:pPr>
              <a:buFont typeface="Wingdings" panose="05000000000000000000" pitchFamily="2" charset="2"/>
              <a:buNone/>
            </a:pPr>
            <a:r>
              <a:rPr lang="en-GB" altLang="en-US" u="sng">
                <a:solidFill>
                  <a:srgbClr val="FF0000"/>
                </a:solidFill>
              </a:rPr>
              <a:t>Key facts</a:t>
            </a:r>
          </a:p>
          <a:p>
            <a:pPr lvl="1"/>
            <a:r>
              <a:rPr lang="en-GB" altLang="en-US" u="sng"/>
              <a:t>Vulnerability to exploitation</a:t>
            </a:r>
            <a:r>
              <a:rPr lang="en-GB" altLang="en-US"/>
              <a:t>:  high levels of humanitarian relief work in regions where terrorist activity is also high</a:t>
            </a:r>
            <a:endParaRPr lang="en-GB" altLang="en-US" u="sng"/>
          </a:p>
          <a:p>
            <a:pPr lvl="1"/>
            <a:r>
              <a:rPr lang="en-GB" altLang="en-US" u="sng"/>
              <a:t>Inherent risks: </a:t>
            </a:r>
            <a:r>
              <a:rPr lang="en-GB" altLang="en-US"/>
              <a:t>cash distribution of funds at destination makes diversion easier</a:t>
            </a:r>
            <a:endParaRPr lang="en-GB" altLang="en-US" u="sng"/>
          </a:p>
          <a:p>
            <a:pPr lvl="1"/>
            <a:r>
              <a:rPr lang="en-GB" altLang="en-US" u="sng"/>
              <a:t>How it works:</a:t>
            </a:r>
            <a:r>
              <a:rPr lang="en-GB" altLang="en-US"/>
              <a:t> diversion of funds by agents at destination or by ‘plants’ working within the ‘host’ organisation</a:t>
            </a:r>
            <a:endParaRPr lang="en-GB" altLang="en-US" u="sng"/>
          </a:p>
          <a:p>
            <a:pPr>
              <a:buFont typeface="Wingdings" panose="05000000000000000000" pitchFamily="2" charset="2"/>
              <a:buNone/>
            </a:pPr>
            <a:r>
              <a:rPr lang="en-GB" altLang="en-US" u="sng">
                <a:solidFill>
                  <a:srgbClr val="FF0000"/>
                </a:solidFill>
              </a:rPr>
              <a:t>Terrorist financier’s perspective</a:t>
            </a:r>
          </a:p>
          <a:p>
            <a:pPr lvl="1"/>
            <a:r>
              <a:rPr lang="en-GB" altLang="en-US"/>
              <a:t>Convenience – ready-made means for moving money to terrorists’ spheres of operation</a:t>
            </a:r>
          </a:p>
          <a:p>
            <a:pPr lvl="1"/>
            <a:r>
              <a:rPr lang="en-GB" altLang="en-US"/>
              <a:t>Ability to blend terrorist funds with legitimate funds and ‘piggy-back’ on legitimate transactions</a:t>
            </a:r>
          </a:p>
          <a:p>
            <a:pPr lvl="1"/>
            <a:r>
              <a:rPr lang="en-GB" altLang="en-US"/>
              <a:t>Use of third party organisations as a ‘cover’ for the movement of terrorist funds</a:t>
            </a:r>
            <a:endParaRPr lang="en-US" altLang="en-US"/>
          </a:p>
        </p:txBody>
      </p:sp>
      <p:sp>
        <p:nvSpPr>
          <p:cNvPr id="2" name="Footer Placeholder 1"/>
          <p:cNvSpPr>
            <a:spLocks noGrp="1"/>
          </p:cNvSpPr>
          <p:nvPr>
            <p:ph type="ftr" sz="quarter" idx="11"/>
          </p:nvPr>
        </p:nvSpPr>
        <p:spPr/>
        <p:txBody>
          <a:bodyPr/>
          <a:lstStyle/>
          <a:p>
            <a:r>
              <a:rPr lang="en-GB" altLang="en-US"/>
              <a:t>Copyright Lessons Learned Ltd 2016</a:t>
            </a:r>
            <a:endParaRPr lang="en-GB"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F8FF859-333D-4606-9BAC-EC160286A413}"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Diversion of Charitable Funds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Incongruities between the known sources of a charity’s funding and the value of funds deposited into its account </a:t>
            </a:r>
            <a:br>
              <a:rPr lang="en-GB" altLang="en-US"/>
            </a:br>
            <a:r>
              <a:rPr lang="en-GB" altLang="en-US"/>
              <a:t>or moved through it</a:t>
            </a:r>
          </a:p>
          <a:p>
            <a:pPr lvl="1"/>
            <a:r>
              <a:rPr lang="en-GB" altLang="en-US"/>
              <a:t>Mismatches between the pattern and size of financial transactions and the stated purpose and activity of the charitable organisation</a:t>
            </a:r>
          </a:p>
          <a:p>
            <a:pPr lvl="1"/>
            <a:r>
              <a:rPr lang="en-GB" altLang="en-US"/>
              <a:t>Discrepancies between the known regions where the organisation is active and the destination of transferred funds</a:t>
            </a:r>
          </a:p>
          <a:p>
            <a:pPr lvl="1"/>
            <a:r>
              <a:rPr lang="en-GB" altLang="en-US"/>
              <a:t>Changes in signatories that coincide with changes in the volumes and destination patterns for overseas remittances </a:t>
            </a:r>
          </a:p>
          <a:p>
            <a:pPr lvl="1"/>
            <a:r>
              <a:rPr lang="en-GB" altLang="en-US"/>
              <a:t>Sudden unexplained increases in the frequency of financial transactions and the sums paid in and out of accounts</a:t>
            </a:r>
          </a:p>
        </p:txBody>
      </p:sp>
      <p:sp>
        <p:nvSpPr>
          <p:cNvPr id="2" name="Footer Placeholder 1"/>
          <p:cNvSpPr>
            <a:spLocks noGrp="1"/>
          </p:cNvSpPr>
          <p:nvPr>
            <p:ph type="ftr" sz="quarter" idx="11"/>
          </p:nvPr>
        </p:nvSpPr>
        <p:spPr/>
        <p:txBody>
          <a:bodyPr/>
          <a:lstStyle/>
          <a:p>
            <a:r>
              <a:rPr lang="en-GB" altLang="en-US"/>
              <a:t>Copyright Lessons Learned Ltd 2016</a:t>
            </a:r>
            <a:endParaRPr lang="en-GB"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26383</TotalTime>
  <Words>731</Words>
  <Application>Microsoft Office PowerPoint</Application>
  <PresentationFormat>On-screen Show (4:3)</PresentationFormat>
  <Paragraphs>44</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Times New Roman</vt:lpstr>
      <vt:lpstr>Arial</vt:lpstr>
      <vt:lpstr>Wingdings</vt:lpstr>
      <vt:lpstr>Century Gothic</vt:lpstr>
      <vt:lpstr>Impact</vt:lpstr>
      <vt:lpstr>Bradley Hand ITC</vt:lpstr>
      <vt:lpstr>Default Design</vt:lpstr>
      <vt:lpstr>Diversion of Charitable Funds (1)</vt:lpstr>
      <vt:lpstr>Diversion of Charitable Funds (2)</vt:lpstr>
      <vt:lpstr>Diversion of Charitable Funds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1025</cp:revision>
  <dcterms:modified xsi:type="dcterms:W3CDTF">2016-09-07T12:20:53Z</dcterms:modified>
</cp:coreProperties>
</file>