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00745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8696" autoAdjust="0"/>
  </p:normalViewPr>
  <p:slideViewPr>
    <p:cSldViewPr snapToObjects="1">
      <p:cViewPr varScale="1">
        <p:scale>
          <a:sx n="59" d="100"/>
          <a:sy n="59" d="100"/>
        </p:scale>
        <p:origin x="217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B6135A8B-3721-404B-AAA3-AB281B9F7423}"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9109986F-F0AF-4F17-986E-505CFE3EF1A8}"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92544987-5E45-4347-AA5F-93DD383E3310}"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Use of insurance policies for money laundering – example</a:t>
            </a:r>
          </a:p>
          <a:p>
            <a:pPr marL="228600" indent="-228600"/>
            <a:r>
              <a:rPr lang="en-GB" altLang="en-US" sz="1100">
                <a:latin typeface="Arial" panose="020B0604020202020204" pitchFamily="34" charset="0"/>
              </a:rPr>
              <a:t>The example is derived from a real case.</a:t>
            </a:r>
          </a:p>
          <a:p>
            <a:pPr marL="228600" indent="-228600">
              <a:buFontTx/>
              <a:buAutoNum type="arabicPeriod"/>
            </a:pPr>
            <a:r>
              <a:rPr lang="en-GB" altLang="en-US" sz="1100">
                <a:latin typeface="Arial" panose="020B0604020202020204" pitchFamily="34" charset="0"/>
              </a:rPr>
              <a:t>The customer purchased a life insurance policy from a broker, for £250,000. </a:t>
            </a:r>
          </a:p>
          <a:p>
            <a:pPr marL="228600" indent="-228600">
              <a:buFontTx/>
              <a:buAutoNum type="arabicPeriod"/>
            </a:pPr>
            <a:r>
              <a:rPr lang="en-GB" altLang="en-US" sz="1100">
                <a:latin typeface="Arial" panose="020B0604020202020204" pitchFamily="34" charset="0"/>
              </a:rPr>
              <a:t>The £250,000 purchase price was paid in three cash lump transactions of £50,000, £100,000 and £100,000.  The broker accepted these cash payments and banked them, apparently without question.</a:t>
            </a:r>
          </a:p>
          <a:p>
            <a:pPr marL="228600" indent="-228600">
              <a:buFontTx/>
              <a:buAutoNum type="arabicPeriod"/>
            </a:pPr>
            <a:r>
              <a:rPr lang="en-GB" altLang="en-US" sz="1100">
                <a:latin typeface="Arial" panose="020B0604020202020204" pitchFamily="34" charset="0"/>
              </a:rPr>
              <a:t>The broker then paid the policy premium to an insurance company, who then activated the policy on behalf of the customer.</a:t>
            </a:r>
          </a:p>
          <a:p>
            <a:pPr marL="228600" indent="-228600">
              <a:buFontTx/>
              <a:buAutoNum type="arabicPeriod"/>
            </a:pPr>
            <a:r>
              <a:rPr lang="en-GB" altLang="en-US" sz="1100">
                <a:latin typeface="Arial" panose="020B0604020202020204" pitchFamily="34" charset="0"/>
              </a:rPr>
              <a:t>The insurance company had no reason to know that the policy had been paid for by the policyholder via three suspiciously large cash transactions.  They trusted the broker to have carried out adequate due diligence.</a:t>
            </a:r>
          </a:p>
          <a:p>
            <a:pPr marL="228600" indent="-228600">
              <a:buFontTx/>
              <a:buAutoNum type="arabicPeriod"/>
            </a:pPr>
            <a:r>
              <a:rPr lang="en-GB" altLang="en-US" sz="1100">
                <a:latin typeface="Arial" panose="020B0604020202020204" pitchFamily="34" charset="0"/>
              </a:rPr>
              <a:t>The intermediary relationship shown in this example and the heavy reliance of insurance providers on the integrity and competence of the brokers who broker their business is typical of many insurance transactions and is one of the insurance industry’s greatest vulnerabilities. </a:t>
            </a:r>
            <a:endParaRPr lang="en-US" altLang="en-US" sz="11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F37D864E-F1AD-4BE6-85A1-D98897105690}"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r>
              <a:rPr lang="en-GB" altLang="en-US" sz="1100" u="sng">
                <a:latin typeface="Arial" panose="020B0604020202020204" pitchFamily="34" charset="0"/>
              </a:rPr>
              <a:t>Key facts</a:t>
            </a:r>
          </a:p>
          <a:p>
            <a:r>
              <a:rPr lang="en-GB" altLang="en-US" sz="1100">
                <a:latin typeface="Arial" panose="020B0604020202020204" pitchFamily="34" charset="0"/>
              </a:rPr>
              <a:t>Historically the insurance industry has been inconsistently regulated and training has generally not been provided.  As a result, awareness of anti-money laundering is not always at such a high level as in other financial service sectors.</a:t>
            </a:r>
          </a:p>
          <a:p>
            <a:r>
              <a:rPr lang="en-GB" altLang="en-US" sz="1100">
                <a:latin typeface="Arial" panose="020B0604020202020204" pitchFamily="34" charset="0"/>
              </a:rPr>
              <a:t>The industry is also one which is particularly vulnerable because of the nature of the products it sells and the way in which those products are sold.  </a:t>
            </a:r>
          </a:p>
          <a:p>
            <a:r>
              <a:rPr lang="en-GB" altLang="en-US" sz="1100">
                <a:latin typeface="Arial" panose="020B0604020202020204" pitchFamily="34" charset="0"/>
              </a:rPr>
              <a:t>The products themselves are insurance policies – life, general, etc.  The beneficiaries of these policies are quite normally someone different from the named policyholder.  The benefit of policies can also, quite normally, be transferred from one beneficiary to another (e.g., when the primary beneficiary of a life policy dies the benefit passes to the next named beneficiary, and so on).  The fact that the beneficiaries to a policy can be so readily changed makes it easier for launderers to transfer the benefit of policies, and this makes them attractive as instruments for money laundering.</a:t>
            </a:r>
          </a:p>
          <a:p>
            <a:r>
              <a:rPr lang="en-GB" altLang="en-US" sz="1100">
                <a:latin typeface="Arial" panose="020B0604020202020204" pitchFamily="34" charset="0"/>
              </a:rPr>
              <a:t>The method of sale is also helpful from the money laundering point of view, because the heavy reliance on intermediaries and agents means that they may never need to present personally to the company that insures them.  All they need to is find themselves an unscrupulous or unsuspecting and careless agent who is prepared to transact business without asking too many questions.</a:t>
            </a:r>
          </a:p>
          <a:p>
            <a:r>
              <a:rPr lang="en-GB" altLang="en-US" sz="1100">
                <a:latin typeface="Arial" panose="020B0604020202020204" pitchFamily="34" charset="0"/>
              </a:rPr>
              <a:t>Money launderers tend to exploit insurance products using a number of basic techniques:</a:t>
            </a:r>
          </a:p>
          <a:p>
            <a:pPr lvl="1">
              <a:buFontTx/>
              <a:buChar char="•"/>
            </a:pPr>
            <a:r>
              <a:rPr lang="en-GB" altLang="en-US" sz="1100">
                <a:latin typeface="Arial" panose="020B0604020202020204" pitchFamily="34" charset="0"/>
              </a:rPr>
              <a:t>Placing criminal cash in the financial system by using the cash to purchase the product</a:t>
            </a:r>
          </a:p>
          <a:p>
            <a:pPr lvl="1">
              <a:buFontTx/>
              <a:buChar char="•"/>
            </a:pPr>
            <a:r>
              <a:rPr lang="en-GB" altLang="en-US" sz="1100">
                <a:latin typeface="Arial" panose="020B0604020202020204" pitchFamily="34" charset="0"/>
              </a:rPr>
              <a:t>Overpaying premiums and then claiming back the overpayment from the insurer</a:t>
            </a:r>
          </a:p>
          <a:p>
            <a:pPr lvl="1">
              <a:buFontTx/>
              <a:buChar char="•"/>
            </a:pPr>
            <a:r>
              <a:rPr lang="en-GB" altLang="en-US" sz="1100">
                <a:latin typeface="Arial" panose="020B0604020202020204" pitchFamily="34" charset="0"/>
              </a:rPr>
              <a:t>Taking out a fixed term policies which are then cancelled or redeemed (the launderer pays a penalty, but the money returned to him is now clean)</a:t>
            </a:r>
          </a:p>
          <a:p>
            <a:pPr lvl="1">
              <a:buFontTx/>
              <a:buChar char="•"/>
            </a:pPr>
            <a:r>
              <a:rPr lang="en-GB" altLang="en-US" sz="1100">
                <a:latin typeface="Arial" panose="020B0604020202020204" pitchFamily="34" charset="0"/>
              </a:rPr>
              <a:t>Paying a heavy insurance premium and then redeeming the money indirectly, via a number of false insurance claims paid by the insurer.</a:t>
            </a:r>
          </a:p>
          <a:p>
            <a:r>
              <a:rPr lang="en-GB" altLang="en-US" sz="1100" u="sng">
                <a:latin typeface="Arial" panose="020B0604020202020204" pitchFamily="34" charset="0"/>
              </a:rPr>
              <a:t>Money launderers’ perspective</a:t>
            </a:r>
          </a:p>
          <a:p>
            <a:r>
              <a:rPr lang="en-GB" altLang="en-US" sz="1100">
                <a:latin typeface="Arial" panose="020B0604020202020204" pitchFamily="34" charset="0"/>
              </a:rPr>
              <a:t>From the money launderers’ point of view the common use of intermediaries and brokers in the industry greatly assists them in concealing the identities of the named policyholders and/or beneficiaries to policies.  Whilst the insurance companies themselves might insist on rigorous due diligence they have to trust the brokers to do what is required, and if the broker does not do this the company is at risk of being used for money laundering.</a:t>
            </a:r>
          </a:p>
          <a:p>
            <a:r>
              <a:rPr lang="en-GB" altLang="en-US" sz="1100">
                <a:latin typeface="Arial" panose="020B0604020202020204" pitchFamily="34" charset="0"/>
              </a:rPr>
              <a:t>Furthermore, the insurance companies that provide the policies will obviously pay the proceeds of those policies into their own bank accounts.  The account holding bank is very unlikely to question the origin of the funds paid in, since the funds are paid in under the insurer’s name and the bank will assume that the funds are from a legitimate source.</a:t>
            </a:r>
          </a:p>
          <a:p>
            <a:r>
              <a:rPr lang="en-GB" altLang="en-US" sz="1100">
                <a:latin typeface="Arial" panose="020B0604020202020204" pitchFamily="34" charset="0"/>
              </a:rPr>
              <a:t>Another benefit from the launderers’ point of view is that insurance products can </a:t>
            </a:r>
            <a:r>
              <a:rPr lang="en-GB" altLang="en-US" sz="1100" i="1">
                <a:latin typeface="Arial" panose="020B0604020202020204" pitchFamily="34" charset="0"/>
              </a:rPr>
              <a:t>generate</a:t>
            </a:r>
            <a:r>
              <a:rPr lang="en-GB" altLang="en-US" sz="1100">
                <a:latin typeface="Arial" panose="020B0604020202020204" pitchFamily="34" charset="0"/>
              </a:rPr>
              <a:t> money as well as laundering it.  False claims on an insurance policy give additional revenues and income earning policies accrue value, so the launderers earn legitimate income from their insurance investments at the same time as they are using these products to launder the proceeds of crime.</a:t>
            </a:r>
          </a:p>
          <a:p>
            <a:r>
              <a:rPr lang="en-GB" altLang="en-US" sz="1100">
                <a:latin typeface="Arial" panose="020B0604020202020204" pitchFamily="34" charset="0"/>
              </a:rPr>
              <a:t>Finally, the relative ease with which products can be transferred between beneficiaries is obviously advantageous in that it can be used to disguise the legal and beneficiary ownership of any funds that they policy may pay out.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630EC744-267D-4A47-9C42-C68A2E807103}"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Transaction features and behaviours that could give cause for concern in relation to insurance products include the following@</a:t>
            </a:r>
          </a:p>
          <a:p>
            <a:pPr marL="361950" lvl="1" indent="-182563">
              <a:buFontTx/>
              <a:buChar char="•"/>
            </a:pPr>
            <a:r>
              <a:rPr lang="en-GB" altLang="en-US" sz="1100">
                <a:latin typeface="Arial" panose="020B0604020202020204" pitchFamily="34" charset="0"/>
              </a:rPr>
              <a:t>Use of pre-signed application forms, presented via an intermediary to avoid the ultimate policyholder or beneficiary from having to meet the broker in person</a:t>
            </a:r>
          </a:p>
          <a:p>
            <a:pPr marL="361950" lvl="1" indent="-182563">
              <a:buFontTx/>
              <a:buChar char="•"/>
            </a:pPr>
            <a:r>
              <a:rPr lang="en-GB" altLang="en-US" sz="1100">
                <a:latin typeface="Arial" panose="020B0604020202020204" pitchFamily="34" charset="0"/>
              </a:rPr>
              <a:t>Purchases and product choices which do not make economic sense and do not fit with what is known about the named policyholder (e.g., very heavy insurance beyond what is needed for the policyholder to be covered)</a:t>
            </a:r>
          </a:p>
          <a:p>
            <a:pPr marL="361950" lvl="1" indent="-182563">
              <a:buFontTx/>
              <a:buChar char="•"/>
            </a:pPr>
            <a:r>
              <a:rPr lang="en-GB" altLang="en-US" sz="1100">
                <a:latin typeface="Arial" panose="020B0604020202020204" pitchFamily="34" charset="0"/>
              </a:rPr>
              <a:t>Payments that are made via unrelated third parties or unusually large payments in cash</a:t>
            </a:r>
          </a:p>
          <a:p>
            <a:pPr marL="361950" lvl="1" indent="-182563">
              <a:buFontTx/>
              <a:buChar char="•"/>
            </a:pPr>
            <a:r>
              <a:rPr lang="en-GB" altLang="en-US" sz="1100">
                <a:latin typeface="Arial" panose="020B0604020202020204" pitchFamily="34" charset="0"/>
              </a:rPr>
              <a:t>Overpayment of premiums followed by demands for the overpaid amounts</a:t>
            </a:r>
          </a:p>
          <a:p>
            <a:pPr marL="361950" lvl="1" indent="-182563">
              <a:buFontTx/>
              <a:buChar char="•"/>
            </a:pPr>
            <a:r>
              <a:rPr lang="en-GB" altLang="en-US" sz="1100">
                <a:latin typeface="Arial" panose="020B0604020202020204" pitchFamily="34" charset="0"/>
              </a:rPr>
              <a:t>Cancellation or early redemption of policies which do not seem to make economic or practical sense</a:t>
            </a:r>
          </a:p>
          <a:p>
            <a:pPr marL="361950" lvl="1" indent="-182563">
              <a:buFontTx/>
              <a:buChar char="•"/>
            </a:pPr>
            <a:r>
              <a:rPr lang="en-GB" altLang="en-US" sz="1100">
                <a:latin typeface="Arial" panose="020B0604020202020204" pitchFamily="34" charset="0"/>
              </a:rPr>
              <a:t>Changes of beneficiaries which cannot be explained or which do not seem to make sense, given what is known about the policyholder</a:t>
            </a:r>
          </a:p>
          <a:p>
            <a:pPr marL="361950" lvl="1" indent="-182563">
              <a:buFontTx/>
              <a:buChar char="•"/>
            </a:pPr>
            <a:r>
              <a:rPr lang="en-GB" altLang="en-US" sz="1100">
                <a:latin typeface="Arial" panose="020B0604020202020204" pitchFamily="34" charset="0"/>
              </a:rPr>
              <a:t>Unusual and frequent claims against policies, particularly where instructions are given to pay the money to an unconnected third party.</a:t>
            </a:r>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0A1C3E3B-2428-451F-A51E-A02851E2EB94}" type="slidenum">
              <a:rPr lang="en-GB" altLang="en-US"/>
              <a:pPr/>
              <a:t>‹#›</a:t>
            </a:fld>
            <a:endParaRPr lang="en-GB" altLang="en-US"/>
          </a:p>
        </p:txBody>
      </p:sp>
    </p:spTree>
    <p:extLst>
      <p:ext uri="{BB962C8B-B14F-4D97-AF65-F5344CB8AC3E}">
        <p14:creationId xmlns:p14="http://schemas.microsoft.com/office/powerpoint/2010/main" val="203279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23431C10-AACC-4E78-B941-87125F149018}" type="slidenum">
              <a:rPr lang="en-GB" altLang="en-US"/>
              <a:pPr/>
              <a:t>‹#›</a:t>
            </a:fld>
            <a:endParaRPr lang="en-GB" altLang="en-US"/>
          </a:p>
        </p:txBody>
      </p:sp>
    </p:spTree>
    <p:extLst>
      <p:ext uri="{BB962C8B-B14F-4D97-AF65-F5344CB8AC3E}">
        <p14:creationId xmlns:p14="http://schemas.microsoft.com/office/powerpoint/2010/main" val="95855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CCB655AE-1414-4C2E-AAFF-5ABF1571305F}" type="slidenum">
              <a:rPr lang="en-GB" altLang="en-US"/>
              <a:pPr/>
              <a:t>‹#›</a:t>
            </a:fld>
            <a:endParaRPr lang="en-GB" altLang="en-US"/>
          </a:p>
        </p:txBody>
      </p:sp>
    </p:spTree>
    <p:extLst>
      <p:ext uri="{BB962C8B-B14F-4D97-AF65-F5344CB8AC3E}">
        <p14:creationId xmlns:p14="http://schemas.microsoft.com/office/powerpoint/2010/main" val="310151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88CB4CAA-B604-43BB-A19C-E465709565AE}" type="slidenum">
              <a:rPr lang="en-GB" altLang="en-US"/>
              <a:pPr/>
              <a:t>‹#›</a:t>
            </a:fld>
            <a:endParaRPr lang="en-GB" altLang="en-US"/>
          </a:p>
        </p:txBody>
      </p:sp>
    </p:spTree>
    <p:extLst>
      <p:ext uri="{BB962C8B-B14F-4D97-AF65-F5344CB8AC3E}">
        <p14:creationId xmlns:p14="http://schemas.microsoft.com/office/powerpoint/2010/main" val="53824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A2E82E61-8FEB-487C-9E65-E8C6EC692D72}" type="slidenum">
              <a:rPr lang="en-GB" altLang="en-US"/>
              <a:pPr/>
              <a:t>‹#›</a:t>
            </a:fld>
            <a:endParaRPr lang="en-GB" altLang="en-US"/>
          </a:p>
        </p:txBody>
      </p:sp>
    </p:spTree>
    <p:extLst>
      <p:ext uri="{BB962C8B-B14F-4D97-AF65-F5344CB8AC3E}">
        <p14:creationId xmlns:p14="http://schemas.microsoft.com/office/powerpoint/2010/main" val="57375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D073C103-2583-4961-AB87-DEBA65DF5E04}" type="slidenum">
              <a:rPr lang="en-GB" altLang="en-US"/>
              <a:pPr/>
              <a:t>‹#›</a:t>
            </a:fld>
            <a:endParaRPr lang="en-GB" altLang="en-US"/>
          </a:p>
        </p:txBody>
      </p:sp>
    </p:spTree>
    <p:extLst>
      <p:ext uri="{BB962C8B-B14F-4D97-AF65-F5344CB8AC3E}">
        <p14:creationId xmlns:p14="http://schemas.microsoft.com/office/powerpoint/2010/main" val="73806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EEFF5A9E-E756-4921-9D9C-6DA07E372A84}" type="slidenum">
              <a:rPr lang="en-GB" altLang="en-US"/>
              <a:pPr/>
              <a:t>‹#›</a:t>
            </a:fld>
            <a:endParaRPr lang="en-GB" altLang="en-US"/>
          </a:p>
        </p:txBody>
      </p:sp>
    </p:spTree>
    <p:extLst>
      <p:ext uri="{BB962C8B-B14F-4D97-AF65-F5344CB8AC3E}">
        <p14:creationId xmlns:p14="http://schemas.microsoft.com/office/powerpoint/2010/main" val="898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FEE3EA43-AC81-4C4D-A468-7F9A7B25E186}" type="slidenum">
              <a:rPr lang="en-GB" altLang="en-US"/>
              <a:pPr/>
              <a:t>‹#›</a:t>
            </a:fld>
            <a:endParaRPr lang="en-GB" altLang="en-US"/>
          </a:p>
        </p:txBody>
      </p:sp>
    </p:spTree>
    <p:extLst>
      <p:ext uri="{BB962C8B-B14F-4D97-AF65-F5344CB8AC3E}">
        <p14:creationId xmlns:p14="http://schemas.microsoft.com/office/powerpoint/2010/main" val="68462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891B2FFB-E0F9-4478-8186-B0E8F8D02F0A}" type="slidenum">
              <a:rPr lang="en-GB" altLang="en-US"/>
              <a:pPr/>
              <a:t>‹#›</a:t>
            </a:fld>
            <a:endParaRPr lang="en-GB" altLang="en-US"/>
          </a:p>
        </p:txBody>
      </p:sp>
    </p:spTree>
    <p:extLst>
      <p:ext uri="{BB962C8B-B14F-4D97-AF65-F5344CB8AC3E}">
        <p14:creationId xmlns:p14="http://schemas.microsoft.com/office/powerpoint/2010/main" val="1100010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97FEE508-E8F6-48D8-B472-71426606F845}" type="slidenum">
              <a:rPr lang="en-GB" altLang="en-US"/>
              <a:pPr/>
              <a:t>‹#›</a:t>
            </a:fld>
            <a:endParaRPr lang="en-GB" altLang="en-US"/>
          </a:p>
        </p:txBody>
      </p:sp>
    </p:spTree>
    <p:extLst>
      <p:ext uri="{BB962C8B-B14F-4D97-AF65-F5344CB8AC3E}">
        <p14:creationId xmlns:p14="http://schemas.microsoft.com/office/powerpoint/2010/main" val="297703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730A04F0-23DA-4F47-9E3B-2ECDDCB9343E}" type="slidenum">
              <a:rPr lang="en-GB" altLang="en-US"/>
              <a:pPr/>
              <a:t>‹#›</a:t>
            </a:fld>
            <a:endParaRPr lang="en-GB" altLang="en-US"/>
          </a:p>
        </p:txBody>
      </p:sp>
    </p:spTree>
    <p:extLst>
      <p:ext uri="{BB962C8B-B14F-4D97-AF65-F5344CB8AC3E}">
        <p14:creationId xmlns:p14="http://schemas.microsoft.com/office/powerpoint/2010/main" val="1929937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139522A1-8799-4D37-9391-C0026EE5643F}"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46" name="Slide Number Placeholder 4"/>
          <p:cNvSpPr>
            <a:spLocks noGrp="1"/>
          </p:cNvSpPr>
          <p:nvPr>
            <p:ph type="sldNum" sz="quarter" idx="12"/>
          </p:nvPr>
        </p:nvSpPr>
        <p:spPr/>
        <p:txBody>
          <a:bodyPr/>
          <a:lstStyle/>
          <a:p>
            <a:fld id="{EFE8191B-70E1-4DB6-A177-D33FB16F7C2C}"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Insurance (1)</a:t>
            </a:r>
            <a:endParaRPr lang="en-US" altLang="en-US"/>
          </a:p>
        </p:txBody>
      </p:sp>
      <p:grpSp>
        <p:nvGrpSpPr>
          <p:cNvPr id="795879" name="Group 231"/>
          <p:cNvGrpSpPr>
            <a:grpSpLocks/>
          </p:cNvGrpSpPr>
          <p:nvPr/>
        </p:nvGrpSpPr>
        <p:grpSpPr bwMode="auto">
          <a:xfrm>
            <a:off x="4905375" y="1917700"/>
            <a:ext cx="2636838" cy="652463"/>
            <a:chOff x="3090" y="1208"/>
            <a:chExt cx="1661" cy="411"/>
          </a:xfrm>
        </p:grpSpPr>
        <p:grpSp>
          <p:nvGrpSpPr>
            <p:cNvPr id="795878" name="Group 230"/>
            <p:cNvGrpSpPr>
              <a:grpSpLocks/>
            </p:cNvGrpSpPr>
            <p:nvPr/>
          </p:nvGrpSpPr>
          <p:grpSpPr bwMode="auto">
            <a:xfrm>
              <a:off x="3090" y="1208"/>
              <a:ext cx="1661" cy="411"/>
              <a:chOff x="3090" y="1208"/>
              <a:chExt cx="1661" cy="411"/>
            </a:xfrm>
          </p:grpSpPr>
          <p:sp>
            <p:nvSpPr>
              <p:cNvPr id="795825" name="Text Box 177"/>
              <p:cNvSpPr txBox="1">
                <a:spLocks noChangeArrowheads="1"/>
              </p:cNvSpPr>
              <p:nvPr/>
            </p:nvSpPr>
            <p:spPr bwMode="auto">
              <a:xfrm>
                <a:off x="3123" y="1208"/>
                <a:ext cx="1628"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pPr>
                  <a:lnSpc>
                    <a:spcPct val="160000"/>
                  </a:lnSpc>
                </a:pPr>
                <a:r>
                  <a:rPr lang="en-GB" altLang="en-US" sz="1400">
                    <a:solidFill>
                      <a:schemeClr val="accent2"/>
                    </a:solidFill>
                  </a:rPr>
                  <a:t>Transaction 1:  $50,000 cash</a:t>
                </a:r>
                <a:endParaRPr lang="en-US" altLang="en-US" sz="1400">
                  <a:solidFill>
                    <a:schemeClr val="accent2"/>
                  </a:solidFill>
                </a:endParaRPr>
              </a:p>
            </p:txBody>
          </p:sp>
          <p:sp>
            <p:nvSpPr>
              <p:cNvPr id="795854" name="Line 206"/>
              <p:cNvSpPr>
                <a:spLocks noChangeShapeType="1"/>
              </p:cNvSpPr>
              <p:nvPr/>
            </p:nvSpPr>
            <p:spPr bwMode="auto">
              <a:xfrm flipH="1" flipV="1">
                <a:off x="3096" y="1269"/>
                <a:ext cx="1637"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55" name="Line 207"/>
              <p:cNvSpPr>
                <a:spLocks noChangeShapeType="1"/>
              </p:cNvSpPr>
              <p:nvPr/>
            </p:nvSpPr>
            <p:spPr bwMode="auto">
              <a:xfrm flipH="1" flipV="1">
                <a:off x="4725" y="1269"/>
                <a:ext cx="8" cy="35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56" name="Line 208"/>
              <p:cNvSpPr>
                <a:spLocks noChangeShapeType="1"/>
              </p:cNvSpPr>
              <p:nvPr/>
            </p:nvSpPr>
            <p:spPr bwMode="auto">
              <a:xfrm flipH="1" flipV="1">
                <a:off x="3090" y="1253"/>
                <a:ext cx="0" cy="362"/>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852" name="Line 204"/>
            <p:cNvSpPr>
              <a:spLocks noChangeShapeType="1"/>
            </p:cNvSpPr>
            <p:nvPr/>
          </p:nvSpPr>
          <p:spPr bwMode="auto">
            <a:xfrm flipH="1" flipV="1">
              <a:off x="4733" y="1257"/>
              <a:ext cx="0" cy="362"/>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5882" name="Group 234"/>
          <p:cNvGrpSpPr>
            <a:grpSpLocks/>
          </p:cNvGrpSpPr>
          <p:nvPr/>
        </p:nvGrpSpPr>
        <p:grpSpPr bwMode="auto">
          <a:xfrm>
            <a:off x="4171950" y="2646363"/>
            <a:ext cx="1047750" cy="1563687"/>
            <a:chOff x="2628" y="1667"/>
            <a:chExt cx="660" cy="985"/>
          </a:xfrm>
        </p:grpSpPr>
        <p:grpSp>
          <p:nvGrpSpPr>
            <p:cNvPr id="795848" name="Group 200"/>
            <p:cNvGrpSpPr>
              <a:grpSpLocks/>
            </p:cNvGrpSpPr>
            <p:nvPr/>
          </p:nvGrpSpPr>
          <p:grpSpPr bwMode="auto">
            <a:xfrm>
              <a:off x="2628" y="1667"/>
              <a:ext cx="660" cy="827"/>
              <a:chOff x="1136" y="2785"/>
              <a:chExt cx="369" cy="457"/>
            </a:xfrm>
          </p:grpSpPr>
          <p:pic>
            <p:nvPicPr>
              <p:cNvPr id="795849" name="Picture 201"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136" y="2785"/>
                <a:ext cx="369" cy="457"/>
              </a:xfrm>
              <a:prstGeom prst="rect">
                <a:avLst/>
              </a:prstGeom>
              <a:noFill/>
              <a:extLst>
                <a:ext uri="{909E8E84-426E-40DD-AFC4-6F175D3DCCD1}">
                  <a14:hiddenFill xmlns:a14="http://schemas.microsoft.com/office/drawing/2010/main">
                    <a:solidFill>
                      <a:srgbClr val="FFFFFF"/>
                    </a:solidFill>
                  </a14:hiddenFill>
                </a:ext>
              </a:extLst>
            </p:spPr>
          </p:pic>
          <p:sp>
            <p:nvSpPr>
              <p:cNvPr id="795850" name="Freeform 202"/>
              <p:cNvSpPr>
                <a:spLocks/>
              </p:cNvSpPr>
              <p:nvPr/>
            </p:nvSpPr>
            <p:spPr bwMode="auto">
              <a:xfrm>
                <a:off x="1195" y="2794"/>
                <a:ext cx="274" cy="275"/>
              </a:xfrm>
              <a:custGeom>
                <a:avLst/>
                <a:gdLst>
                  <a:gd name="T0" fmla="*/ 181 w 499"/>
                  <a:gd name="T1" fmla="*/ 317 h 499"/>
                  <a:gd name="T2" fmla="*/ 45 w 499"/>
                  <a:gd name="T3" fmla="*/ 499 h 499"/>
                  <a:gd name="T4" fmla="*/ 90 w 499"/>
                  <a:gd name="T5" fmla="*/ 363 h 499"/>
                  <a:gd name="T6" fmla="*/ 45 w 499"/>
                  <a:gd name="T7" fmla="*/ 408 h 499"/>
                  <a:gd name="T8" fmla="*/ 90 w 499"/>
                  <a:gd name="T9" fmla="*/ 317 h 499"/>
                  <a:gd name="T10" fmla="*/ 45 w 499"/>
                  <a:gd name="T11" fmla="*/ 226 h 499"/>
                  <a:gd name="T12" fmla="*/ 0 w 499"/>
                  <a:gd name="T13" fmla="*/ 181 h 499"/>
                  <a:gd name="T14" fmla="*/ 90 w 499"/>
                  <a:gd name="T15" fmla="*/ 136 h 499"/>
                  <a:gd name="T16" fmla="*/ 45 w 499"/>
                  <a:gd name="T17" fmla="*/ 90 h 499"/>
                  <a:gd name="T18" fmla="*/ 136 w 499"/>
                  <a:gd name="T19" fmla="*/ 90 h 499"/>
                  <a:gd name="T20" fmla="*/ 90 w 499"/>
                  <a:gd name="T21" fmla="*/ 45 h 499"/>
                  <a:gd name="T22" fmla="*/ 227 w 499"/>
                  <a:gd name="T23" fmla="*/ 90 h 499"/>
                  <a:gd name="T24" fmla="*/ 136 w 499"/>
                  <a:gd name="T25" fmla="*/ 45 h 499"/>
                  <a:gd name="T26" fmla="*/ 136 w 499"/>
                  <a:gd name="T27" fmla="*/ 226 h 499"/>
                  <a:gd name="T28" fmla="*/ 181 w 499"/>
                  <a:gd name="T29" fmla="*/ 0 h 499"/>
                  <a:gd name="T30" fmla="*/ 227 w 499"/>
                  <a:gd name="T31" fmla="*/ 136 h 499"/>
                  <a:gd name="T32" fmla="*/ 272 w 499"/>
                  <a:gd name="T33" fmla="*/ 0 h 499"/>
                  <a:gd name="T34" fmla="*/ 272 w 499"/>
                  <a:gd name="T35" fmla="*/ 136 h 499"/>
                  <a:gd name="T36" fmla="*/ 408 w 499"/>
                  <a:gd name="T37" fmla="*/ 0 h 499"/>
                  <a:gd name="T38" fmla="*/ 317 w 499"/>
                  <a:gd name="T39" fmla="*/ 136 h 499"/>
                  <a:gd name="T40" fmla="*/ 499 w 499"/>
                  <a:gd name="T41" fmla="*/ 0 h 499"/>
                  <a:gd name="T42" fmla="*/ 181 w 499"/>
                  <a:gd name="T43" fmla="*/ 317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99" h="499">
                    <a:moveTo>
                      <a:pt x="181" y="317"/>
                    </a:moveTo>
                    <a:lnTo>
                      <a:pt x="45" y="499"/>
                    </a:lnTo>
                    <a:lnTo>
                      <a:pt x="90" y="363"/>
                    </a:lnTo>
                    <a:lnTo>
                      <a:pt x="45" y="408"/>
                    </a:lnTo>
                    <a:lnTo>
                      <a:pt x="90" y="317"/>
                    </a:lnTo>
                    <a:lnTo>
                      <a:pt x="45" y="226"/>
                    </a:lnTo>
                    <a:lnTo>
                      <a:pt x="0" y="181"/>
                    </a:lnTo>
                    <a:lnTo>
                      <a:pt x="90" y="136"/>
                    </a:lnTo>
                    <a:lnTo>
                      <a:pt x="45" y="90"/>
                    </a:lnTo>
                    <a:lnTo>
                      <a:pt x="136" y="90"/>
                    </a:lnTo>
                    <a:lnTo>
                      <a:pt x="90" y="45"/>
                    </a:lnTo>
                    <a:lnTo>
                      <a:pt x="227" y="90"/>
                    </a:lnTo>
                    <a:lnTo>
                      <a:pt x="136" y="45"/>
                    </a:lnTo>
                    <a:lnTo>
                      <a:pt x="136" y="226"/>
                    </a:lnTo>
                    <a:lnTo>
                      <a:pt x="181" y="0"/>
                    </a:lnTo>
                    <a:lnTo>
                      <a:pt x="227" y="136"/>
                    </a:lnTo>
                    <a:lnTo>
                      <a:pt x="272" y="0"/>
                    </a:lnTo>
                    <a:lnTo>
                      <a:pt x="272" y="136"/>
                    </a:lnTo>
                    <a:lnTo>
                      <a:pt x="408" y="0"/>
                    </a:lnTo>
                    <a:lnTo>
                      <a:pt x="317" y="136"/>
                    </a:lnTo>
                    <a:lnTo>
                      <a:pt x="499" y="0"/>
                    </a:lnTo>
                    <a:lnTo>
                      <a:pt x="181" y="317"/>
                    </a:lnTo>
                    <a:close/>
                  </a:path>
                </a:pathLst>
              </a:custGeom>
              <a:solidFill>
                <a:schemeClr val="tx1"/>
              </a:solidFill>
              <a:ln w="3175" cap="flat" cmpd="sng">
                <a:solidFill>
                  <a:schemeClr val="tx1"/>
                </a:solidFill>
                <a:prstDash val="solid"/>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863" name="Text Box 215"/>
            <p:cNvSpPr txBox="1">
              <a:spLocks noChangeArrowheads="1"/>
            </p:cNvSpPr>
            <p:nvPr/>
          </p:nvSpPr>
          <p:spPr bwMode="auto">
            <a:xfrm>
              <a:off x="2680" y="2440"/>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FF3300"/>
                  </a:solidFill>
                </a:rPr>
                <a:t>Broker</a:t>
              </a:r>
              <a:endParaRPr lang="en-US" altLang="en-US" sz="1600">
                <a:solidFill>
                  <a:srgbClr val="FF3300"/>
                </a:solidFill>
              </a:endParaRPr>
            </a:p>
          </p:txBody>
        </p:sp>
      </p:grpSp>
      <p:grpSp>
        <p:nvGrpSpPr>
          <p:cNvPr id="795883" name="Group 235"/>
          <p:cNvGrpSpPr>
            <a:grpSpLocks/>
          </p:cNvGrpSpPr>
          <p:nvPr/>
        </p:nvGrpSpPr>
        <p:grpSpPr bwMode="auto">
          <a:xfrm>
            <a:off x="4856163" y="4149725"/>
            <a:ext cx="2755900" cy="1052513"/>
            <a:chOff x="3059" y="2614"/>
            <a:chExt cx="1736" cy="663"/>
          </a:xfrm>
        </p:grpSpPr>
        <p:grpSp>
          <p:nvGrpSpPr>
            <p:cNvPr id="795812" name="Group 164"/>
            <p:cNvGrpSpPr>
              <a:grpSpLocks/>
            </p:cNvGrpSpPr>
            <p:nvPr/>
          </p:nvGrpSpPr>
          <p:grpSpPr bwMode="auto">
            <a:xfrm>
              <a:off x="3059" y="2614"/>
              <a:ext cx="1736" cy="366"/>
              <a:chOff x="1610" y="2564"/>
              <a:chExt cx="3084" cy="366"/>
            </a:xfrm>
          </p:grpSpPr>
          <p:sp>
            <p:nvSpPr>
              <p:cNvPr id="795796" name="Line 148"/>
              <p:cNvSpPr>
                <a:spLocks noChangeShapeType="1"/>
              </p:cNvSpPr>
              <p:nvPr/>
            </p:nvSpPr>
            <p:spPr bwMode="auto">
              <a:xfrm>
                <a:off x="1610" y="2564"/>
                <a:ext cx="0" cy="362"/>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97" name="Line 149"/>
              <p:cNvSpPr>
                <a:spLocks noChangeShapeType="1"/>
              </p:cNvSpPr>
              <p:nvPr/>
            </p:nvSpPr>
            <p:spPr bwMode="auto">
              <a:xfrm>
                <a:off x="4694" y="2568"/>
                <a:ext cx="0" cy="362"/>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798" name="Line 150"/>
              <p:cNvSpPr>
                <a:spLocks noChangeShapeType="1"/>
              </p:cNvSpPr>
              <p:nvPr/>
            </p:nvSpPr>
            <p:spPr bwMode="auto">
              <a:xfrm>
                <a:off x="1610" y="2914"/>
                <a:ext cx="3084"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864" name="Text Box 216"/>
            <p:cNvSpPr txBox="1">
              <a:spLocks noChangeArrowheads="1"/>
            </p:cNvSpPr>
            <p:nvPr/>
          </p:nvSpPr>
          <p:spPr bwMode="auto">
            <a:xfrm>
              <a:off x="3206" y="2951"/>
              <a:ext cx="143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Life insurance policy</a:t>
              </a:r>
              <a:br>
                <a:rPr lang="en-GB" altLang="en-US" sz="1400">
                  <a:solidFill>
                    <a:schemeClr val="accent2"/>
                  </a:solidFill>
                </a:rPr>
              </a:br>
              <a:r>
                <a:rPr lang="en-GB" altLang="en-US" sz="1400">
                  <a:solidFill>
                    <a:schemeClr val="accent2"/>
                  </a:solidFill>
                </a:rPr>
                <a:t>Purchase value £250,000</a:t>
              </a:r>
              <a:endParaRPr lang="en-US" altLang="en-US" sz="1400">
                <a:solidFill>
                  <a:schemeClr val="accent2"/>
                </a:solidFill>
              </a:endParaRPr>
            </a:p>
          </p:txBody>
        </p:sp>
      </p:grpSp>
      <p:grpSp>
        <p:nvGrpSpPr>
          <p:cNvPr id="795875" name="Group 227"/>
          <p:cNvGrpSpPr>
            <a:grpSpLocks/>
          </p:cNvGrpSpPr>
          <p:nvPr/>
        </p:nvGrpSpPr>
        <p:grpSpPr bwMode="auto">
          <a:xfrm>
            <a:off x="6840538" y="2620963"/>
            <a:ext cx="1403350" cy="1576387"/>
            <a:chOff x="4309" y="1651"/>
            <a:chExt cx="884" cy="993"/>
          </a:xfrm>
        </p:grpSpPr>
        <p:grpSp>
          <p:nvGrpSpPr>
            <p:cNvPr id="795846" name="Group 198"/>
            <p:cNvGrpSpPr>
              <a:grpSpLocks/>
            </p:cNvGrpSpPr>
            <p:nvPr/>
          </p:nvGrpSpPr>
          <p:grpSpPr bwMode="auto">
            <a:xfrm>
              <a:off x="4397" y="1651"/>
              <a:ext cx="671" cy="827"/>
              <a:chOff x="4503" y="869"/>
              <a:chExt cx="671" cy="827"/>
            </a:xfrm>
          </p:grpSpPr>
          <p:pic>
            <p:nvPicPr>
              <p:cNvPr id="795843" name="Picture 195"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3" y="869"/>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5844" name="Text Box 196"/>
              <p:cNvSpPr txBox="1">
                <a:spLocks noChangeArrowheads="1"/>
              </p:cNvSpPr>
              <p:nvPr/>
            </p:nvSpPr>
            <p:spPr bwMode="auto">
              <a:xfrm>
                <a:off x="4610" y="1076"/>
                <a:ext cx="39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chemeClr val="bg1"/>
                    </a:solidFill>
                  </a:rPr>
                  <a:t>Mr X</a:t>
                </a:r>
                <a:endParaRPr lang="en-US" altLang="en-US" sz="1600">
                  <a:solidFill>
                    <a:schemeClr val="bg1"/>
                  </a:solidFill>
                </a:endParaRPr>
              </a:p>
            </p:txBody>
          </p:sp>
        </p:grpSp>
        <p:sp>
          <p:nvSpPr>
            <p:cNvPr id="795865" name="Text Box 217"/>
            <p:cNvSpPr txBox="1">
              <a:spLocks noChangeArrowheads="1"/>
            </p:cNvSpPr>
            <p:nvPr/>
          </p:nvSpPr>
          <p:spPr bwMode="auto">
            <a:xfrm>
              <a:off x="4309" y="2432"/>
              <a:ext cx="88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FF3300"/>
                  </a:solidFill>
                </a:rPr>
                <a:t>Policyholder</a:t>
              </a:r>
              <a:endParaRPr lang="en-US" altLang="en-US" sz="1600">
                <a:solidFill>
                  <a:srgbClr val="FF3300"/>
                </a:solidFill>
              </a:endParaRPr>
            </a:p>
          </p:txBody>
        </p:sp>
      </p:grpSp>
      <p:grpSp>
        <p:nvGrpSpPr>
          <p:cNvPr id="795885" name="Group 237"/>
          <p:cNvGrpSpPr>
            <a:grpSpLocks/>
          </p:cNvGrpSpPr>
          <p:nvPr/>
        </p:nvGrpSpPr>
        <p:grpSpPr bwMode="auto">
          <a:xfrm>
            <a:off x="1187450" y="2482850"/>
            <a:ext cx="3400425" cy="2773363"/>
            <a:chOff x="748" y="1564"/>
            <a:chExt cx="2142" cy="1747"/>
          </a:xfrm>
        </p:grpSpPr>
        <p:pic>
          <p:nvPicPr>
            <p:cNvPr id="795867" name="Picture 219" descr="j02054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748" y="1564"/>
              <a:ext cx="1146" cy="1140"/>
            </a:xfrm>
            <a:prstGeom prst="rect">
              <a:avLst/>
            </a:prstGeom>
            <a:noFill/>
            <a:extLst>
              <a:ext uri="{909E8E84-426E-40DD-AFC4-6F175D3DCCD1}">
                <a14:hiddenFill xmlns:a14="http://schemas.microsoft.com/office/drawing/2010/main">
                  <a:solidFill>
                    <a:srgbClr val="FFFFFF"/>
                  </a:solidFill>
                </a14:hiddenFill>
              </a:ext>
            </a:extLst>
          </p:spPr>
        </p:pic>
        <p:sp>
          <p:nvSpPr>
            <p:cNvPr id="795868" name="Text Box 220"/>
            <p:cNvSpPr txBox="1">
              <a:spLocks noChangeArrowheads="1"/>
            </p:cNvSpPr>
            <p:nvPr/>
          </p:nvSpPr>
          <p:spPr bwMode="auto">
            <a:xfrm>
              <a:off x="1058" y="2417"/>
              <a:ext cx="523"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Insurer</a:t>
              </a:r>
              <a:endParaRPr lang="en-US" altLang="en-US" sz="1500">
                <a:solidFill>
                  <a:srgbClr val="FF3300"/>
                </a:solidFill>
              </a:endParaRPr>
            </a:p>
          </p:txBody>
        </p:sp>
        <p:grpSp>
          <p:nvGrpSpPr>
            <p:cNvPr id="795870" name="Group 222"/>
            <p:cNvGrpSpPr>
              <a:grpSpLocks/>
            </p:cNvGrpSpPr>
            <p:nvPr/>
          </p:nvGrpSpPr>
          <p:grpSpPr bwMode="auto">
            <a:xfrm flipH="1">
              <a:off x="1338" y="2619"/>
              <a:ext cx="1552" cy="366"/>
              <a:chOff x="1610" y="2564"/>
              <a:chExt cx="3084" cy="366"/>
            </a:xfrm>
          </p:grpSpPr>
          <p:sp>
            <p:nvSpPr>
              <p:cNvPr id="795871" name="Line 223"/>
              <p:cNvSpPr>
                <a:spLocks noChangeShapeType="1"/>
              </p:cNvSpPr>
              <p:nvPr/>
            </p:nvSpPr>
            <p:spPr bwMode="auto">
              <a:xfrm>
                <a:off x="1610" y="2564"/>
                <a:ext cx="0" cy="362"/>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72" name="Line 224"/>
              <p:cNvSpPr>
                <a:spLocks noChangeShapeType="1"/>
              </p:cNvSpPr>
              <p:nvPr/>
            </p:nvSpPr>
            <p:spPr bwMode="auto">
              <a:xfrm>
                <a:off x="4694" y="2568"/>
                <a:ext cx="0" cy="362"/>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73" name="Line 225"/>
              <p:cNvSpPr>
                <a:spLocks noChangeShapeType="1"/>
              </p:cNvSpPr>
              <p:nvPr/>
            </p:nvSpPr>
            <p:spPr bwMode="auto">
              <a:xfrm>
                <a:off x="1610" y="2914"/>
                <a:ext cx="3084"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874" name="Text Box 226"/>
            <p:cNvSpPr txBox="1">
              <a:spLocks noChangeArrowheads="1"/>
            </p:cNvSpPr>
            <p:nvPr/>
          </p:nvSpPr>
          <p:spPr bwMode="auto">
            <a:xfrm>
              <a:off x="1268" y="2985"/>
              <a:ext cx="157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Policy premium transferred</a:t>
              </a:r>
              <a:br>
                <a:rPr lang="en-GB" altLang="en-US" sz="1400">
                  <a:solidFill>
                    <a:schemeClr val="accent2"/>
                  </a:solidFill>
                </a:rPr>
              </a:br>
              <a:r>
                <a:rPr lang="en-GB" altLang="en-US" sz="1400">
                  <a:solidFill>
                    <a:schemeClr val="accent2"/>
                  </a:solidFill>
                </a:rPr>
                <a:t>from broker to insurer</a:t>
              </a:r>
              <a:endParaRPr lang="en-US" altLang="en-US" sz="1400">
                <a:solidFill>
                  <a:schemeClr val="accent2"/>
                </a:solidFill>
              </a:endParaRPr>
            </a:p>
          </p:txBody>
        </p:sp>
      </p:grpSp>
      <p:grpSp>
        <p:nvGrpSpPr>
          <p:cNvPr id="795880" name="Group 232"/>
          <p:cNvGrpSpPr>
            <a:grpSpLocks/>
          </p:cNvGrpSpPr>
          <p:nvPr/>
        </p:nvGrpSpPr>
        <p:grpSpPr bwMode="auto">
          <a:xfrm>
            <a:off x="4703763" y="1412875"/>
            <a:ext cx="2835275" cy="1150938"/>
            <a:chOff x="2963" y="890"/>
            <a:chExt cx="1786" cy="725"/>
          </a:xfrm>
        </p:grpSpPr>
        <p:sp>
          <p:nvSpPr>
            <p:cNvPr id="795857" name="Line 209"/>
            <p:cNvSpPr>
              <a:spLocks noChangeShapeType="1"/>
            </p:cNvSpPr>
            <p:nvPr/>
          </p:nvSpPr>
          <p:spPr bwMode="auto">
            <a:xfrm flipH="1">
              <a:off x="2973" y="951"/>
              <a:ext cx="1752"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58" name="Line 210"/>
            <p:cNvSpPr>
              <a:spLocks noChangeShapeType="1"/>
            </p:cNvSpPr>
            <p:nvPr/>
          </p:nvSpPr>
          <p:spPr bwMode="auto">
            <a:xfrm flipH="1" flipV="1">
              <a:off x="2963" y="935"/>
              <a:ext cx="0" cy="680"/>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61" name="Text Box 213"/>
            <p:cNvSpPr txBox="1">
              <a:spLocks noChangeArrowheads="1"/>
            </p:cNvSpPr>
            <p:nvPr/>
          </p:nvSpPr>
          <p:spPr bwMode="auto">
            <a:xfrm>
              <a:off x="3059" y="890"/>
              <a:ext cx="1690"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pPr>
                <a:lnSpc>
                  <a:spcPct val="160000"/>
                </a:lnSpc>
              </a:pPr>
              <a:r>
                <a:rPr lang="en-GB" altLang="en-US" sz="1400">
                  <a:solidFill>
                    <a:schemeClr val="accent2"/>
                  </a:solidFill>
                </a:rPr>
                <a:t>Transaction 2:  $100,000 cash</a:t>
              </a:r>
              <a:endParaRPr lang="en-US" altLang="en-US" sz="1400">
                <a:solidFill>
                  <a:schemeClr val="accent2"/>
                </a:solidFill>
              </a:endParaRPr>
            </a:p>
          </p:txBody>
        </p:sp>
        <p:sp>
          <p:nvSpPr>
            <p:cNvPr id="795876" name="Line 228"/>
            <p:cNvSpPr>
              <a:spLocks noChangeShapeType="1"/>
            </p:cNvSpPr>
            <p:nvPr/>
          </p:nvSpPr>
          <p:spPr bwMode="auto">
            <a:xfrm flipH="1" flipV="1">
              <a:off x="4732" y="935"/>
              <a:ext cx="0" cy="362"/>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5881" name="Group 233"/>
          <p:cNvGrpSpPr>
            <a:grpSpLocks/>
          </p:cNvGrpSpPr>
          <p:nvPr/>
        </p:nvGrpSpPr>
        <p:grpSpPr bwMode="auto">
          <a:xfrm>
            <a:off x="4500563" y="981075"/>
            <a:ext cx="3041650" cy="1582738"/>
            <a:chOff x="2835" y="618"/>
            <a:chExt cx="1916" cy="997"/>
          </a:xfrm>
        </p:grpSpPr>
        <p:sp>
          <p:nvSpPr>
            <p:cNvPr id="795853" name="Line 205"/>
            <p:cNvSpPr>
              <a:spLocks noChangeShapeType="1"/>
            </p:cNvSpPr>
            <p:nvPr/>
          </p:nvSpPr>
          <p:spPr bwMode="auto">
            <a:xfrm flipH="1" flipV="1">
              <a:off x="2835" y="663"/>
              <a:ext cx="0" cy="952"/>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59" name="Line 211"/>
            <p:cNvSpPr>
              <a:spLocks noChangeShapeType="1"/>
            </p:cNvSpPr>
            <p:nvPr/>
          </p:nvSpPr>
          <p:spPr bwMode="auto">
            <a:xfrm flipH="1">
              <a:off x="2835" y="679"/>
              <a:ext cx="189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862" name="Text Box 214"/>
            <p:cNvSpPr txBox="1">
              <a:spLocks noChangeArrowheads="1"/>
            </p:cNvSpPr>
            <p:nvPr/>
          </p:nvSpPr>
          <p:spPr bwMode="auto">
            <a:xfrm>
              <a:off x="3061" y="618"/>
              <a:ext cx="1690" cy="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pPr>
                <a:lnSpc>
                  <a:spcPct val="160000"/>
                </a:lnSpc>
              </a:pPr>
              <a:r>
                <a:rPr lang="en-GB" altLang="en-US" sz="1400">
                  <a:solidFill>
                    <a:schemeClr val="accent2"/>
                  </a:solidFill>
                </a:rPr>
                <a:t>Transaction 3:  $100,000 cash</a:t>
              </a:r>
              <a:endParaRPr lang="en-US" altLang="en-US" sz="1400">
                <a:solidFill>
                  <a:schemeClr val="accent2"/>
                </a:solidFill>
              </a:endParaRPr>
            </a:p>
          </p:txBody>
        </p:sp>
        <p:sp>
          <p:nvSpPr>
            <p:cNvPr id="795877" name="Line 229"/>
            <p:cNvSpPr>
              <a:spLocks noChangeShapeType="1"/>
            </p:cNvSpPr>
            <p:nvPr/>
          </p:nvSpPr>
          <p:spPr bwMode="auto">
            <a:xfrm flipH="1" flipV="1">
              <a:off x="4734" y="663"/>
              <a:ext cx="0" cy="362"/>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95875"/>
                                        </p:tgtEl>
                                        <p:attrNameLst>
                                          <p:attrName>style.visibility</p:attrName>
                                        </p:attrNameLst>
                                      </p:cBhvr>
                                      <p:to>
                                        <p:strVal val="visible"/>
                                      </p:to>
                                    </p:set>
                                    <p:animEffect transition="in" filter="checkerboard(across)">
                                      <p:cBhvr>
                                        <p:cTn id="7" dur="500"/>
                                        <p:tgtEl>
                                          <p:spTgt spid="795875"/>
                                        </p:tgtEl>
                                      </p:cBhvr>
                                    </p:animEffect>
                                  </p:childTnLst>
                                </p:cTn>
                              </p:par>
                            </p:childTnLst>
                          </p:cTn>
                        </p:par>
                        <p:par>
                          <p:cTn id="8" fill="hold" nodeType="afterGroup">
                            <p:stCondLst>
                              <p:cond delay="500"/>
                            </p:stCondLst>
                            <p:childTnLst>
                              <p:par>
                                <p:cTn id="9" presetID="8" presetClass="entr" presetSubtype="16" fill="hold" nodeType="afterEffect">
                                  <p:stCondLst>
                                    <p:cond delay="0"/>
                                  </p:stCondLst>
                                  <p:childTnLst>
                                    <p:set>
                                      <p:cBhvr>
                                        <p:cTn id="10" dur="1" fill="hold">
                                          <p:stCondLst>
                                            <p:cond delay="0"/>
                                          </p:stCondLst>
                                        </p:cTn>
                                        <p:tgtEl>
                                          <p:spTgt spid="795879"/>
                                        </p:tgtEl>
                                        <p:attrNameLst>
                                          <p:attrName>style.visibility</p:attrName>
                                        </p:attrNameLst>
                                      </p:cBhvr>
                                      <p:to>
                                        <p:strVal val="visible"/>
                                      </p:to>
                                    </p:set>
                                    <p:animEffect transition="in" filter="diamond(in)">
                                      <p:cBhvr>
                                        <p:cTn id="11" dur="500"/>
                                        <p:tgtEl>
                                          <p:spTgt spid="795879"/>
                                        </p:tgtEl>
                                      </p:cBhvr>
                                    </p:animEffect>
                                  </p:childTnLst>
                                </p:cTn>
                              </p:par>
                            </p:childTnLst>
                          </p:cTn>
                        </p:par>
                        <p:par>
                          <p:cTn id="12" fill="hold" nodeType="afterGroup">
                            <p:stCondLst>
                              <p:cond delay="1000"/>
                            </p:stCondLst>
                            <p:childTnLst>
                              <p:par>
                                <p:cTn id="13" presetID="8" presetClass="entr" presetSubtype="16" fill="hold" nodeType="afterEffect">
                                  <p:stCondLst>
                                    <p:cond delay="0"/>
                                  </p:stCondLst>
                                  <p:childTnLst>
                                    <p:set>
                                      <p:cBhvr>
                                        <p:cTn id="14" dur="1" fill="hold">
                                          <p:stCondLst>
                                            <p:cond delay="0"/>
                                          </p:stCondLst>
                                        </p:cTn>
                                        <p:tgtEl>
                                          <p:spTgt spid="795880"/>
                                        </p:tgtEl>
                                        <p:attrNameLst>
                                          <p:attrName>style.visibility</p:attrName>
                                        </p:attrNameLst>
                                      </p:cBhvr>
                                      <p:to>
                                        <p:strVal val="visible"/>
                                      </p:to>
                                    </p:set>
                                    <p:animEffect transition="in" filter="diamond(in)">
                                      <p:cBhvr>
                                        <p:cTn id="15" dur="500"/>
                                        <p:tgtEl>
                                          <p:spTgt spid="795880"/>
                                        </p:tgtEl>
                                      </p:cBhvr>
                                    </p:animEffect>
                                  </p:childTnLst>
                                </p:cTn>
                              </p:par>
                            </p:childTnLst>
                          </p:cTn>
                        </p:par>
                        <p:par>
                          <p:cTn id="16" fill="hold" nodeType="afterGroup">
                            <p:stCondLst>
                              <p:cond delay="1500"/>
                            </p:stCondLst>
                            <p:childTnLst>
                              <p:par>
                                <p:cTn id="17" presetID="8" presetClass="entr" presetSubtype="16" fill="hold" nodeType="afterEffect">
                                  <p:stCondLst>
                                    <p:cond delay="0"/>
                                  </p:stCondLst>
                                  <p:childTnLst>
                                    <p:set>
                                      <p:cBhvr>
                                        <p:cTn id="18" dur="1" fill="hold">
                                          <p:stCondLst>
                                            <p:cond delay="0"/>
                                          </p:stCondLst>
                                        </p:cTn>
                                        <p:tgtEl>
                                          <p:spTgt spid="795881"/>
                                        </p:tgtEl>
                                        <p:attrNameLst>
                                          <p:attrName>style.visibility</p:attrName>
                                        </p:attrNameLst>
                                      </p:cBhvr>
                                      <p:to>
                                        <p:strVal val="visible"/>
                                      </p:to>
                                    </p:set>
                                    <p:animEffect transition="in" filter="diamond(in)">
                                      <p:cBhvr>
                                        <p:cTn id="19" dur="500"/>
                                        <p:tgtEl>
                                          <p:spTgt spid="795881"/>
                                        </p:tgtEl>
                                      </p:cBhvr>
                                    </p:animEffect>
                                  </p:childTnLst>
                                </p:cTn>
                              </p:par>
                            </p:childTnLst>
                          </p:cTn>
                        </p:par>
                        <p:par>
                          <p:cTn id="20" fill="hold" nodeType="afterGroup">
                            <p:stCondLst>
                              <p:cond delay="2000"/>
                            </p:stCondLst>
                            <p:childTnLst>
                              <p:par>
                                <p:cTn id="21" presetID="5" presetClass="entr" presetSubtype="10" fill="hold" nodeType="afterEffect">
                                  <p:stCondLst>
                                    <p:cond delay="0"/>
                                  </p:stCondLst>
                                  <p:childTnLst>
                                    <p:set>
                                      <p:cBhvr>
                                        <p:cTn id="22" dur="1" fill="hold">
                                          <p:stCondLst>
                                            <p:cond delay="0"/>
                                          </p:stCondLst>
                                        </p:cTn>
                                        <p:tgtEl>
                                          <p:spTgt spid="795882"/>
                                        </p:tgtEl>
                                        <p:attrNameLst>
                                          <p:attrName>style.visibility</p:attrName>
                                        </p:attrNameLst>
                                      </p:cBhvr>
                                      <p:to>
                                        <p:strVal val="visible"/>
                                      </p:to>
                                    </p:set>
                                    <p:animEffect transition="in" filter="checkerboard(across)">
                                      <p:cBhvr>
                                        <p:cTn id="23" dur="500"/>
                                        <p:tgtEl>
                                          <p:spTgt spid="79588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nodeType="clickEffect">
                                  <p:stCondLst>
                                    <p:cond delay="0"/>
                                  </p:stCondLst>
                                  <p:childTnLst>
                                    <p:set>
                                      <p:cBhvr>
                                        <p:cTn id="27" dur="1" fill="hold">
                                          <p:stCondLst>
                                            <p:cond delay="0"/>
                                          </p:stCondLst>
                                        </p:cTn>
                                        <p:tgtEl>
                                          <p:spTgt spid="795883"/>
                                        </p:tgtEl>
                                        <p:attrNameLst>
                                          <p:attrName>style.visibility</p:attrName>
                                        </p:attrNameLst>
                                      </p:cBhvr>
                                      <p:to>
                                        <p:strVal val="visible"/>
                                      </p:to>
                                    </p:set>
                                    <p:animEffect transition="in" filter="diamond(in)">
                                      <p:cBhvr>
                                        <p:cTn id="28" dur="1000"/>
                                        <p:tgtEl>
                                          <p:spTgt spid="79588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795885"/>
                                        </p:tgtEl>
                                        <p:attrNameLst>
                                          <p:attrName>style.visibility</p:attrName>
                                        </p:attrNameLst>
                                      </p:cBhvr>
                                      <p:to>
                                        <p:strVal val="visible"/>
                                      </p:to>
                                    </p:set>
                                    <p:animEffect transition="in" filter="diamond(in)">
                                      <p:cBhvr>
                                        <p:cTn id="33" dur="1000"/>
                                        <p:tgtEl>
                                          <p:spTgt spid="7958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511F9897-DFBC-437C-8C29-0CD47833C0C8}"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Insurance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Vulnerable sector</a:t>
            </a:r>
            <a:r>
              <a:rPr lang="en-GB" altLang="en-US"/>
              <a:t>:  historical issues with lack of training and inconsistent regulation</a:t>
            </a:r>
            <a:endParaRPr lang="en-GB" altLang="en-US" u="sng"/>
          </a:p>
          <a:p>
            <a:pPr lvl="1"/>
            <a:r>
              <a:rPr lang="en-GB" altLang="en-US" u="sng"/>
              <a:t>Inherent risks:</a:t>
            </a:r>
            <a:r>
              <a:rPr lang="en-GB" altLang="en-US"/>
              <a:t>  prevalence of intermediaries and agents; named beneficiary often not the named policyholder</a:t>
            </a:r>
            <a:endParaRPr lang="en-GB" altLang="en-US" u="sng"/>
          </a:p>
          <a:p>
            <a:pPr lvl="1"/>
            <a:r>
              <a:rPr lang="en-GB" altLang="en-US" u="sng"/>
              <a:t>Basic techniques:</a:t>
            </a:r>
            <a:r>
              <a:rPr lang="en-GB" altLang="en-US"/>
              <a:t>  cash purchase of policies; overpayment of premiums; early redemption; false claims on policies</a:t>
            </a:r>
            <a:endParaRPr lang="en-GB" altLang="en-US" u="sng"/>
          </a:p>
          <a:p>
            <a:pPr>
              <a:buFont typeface="Wingdings" panose="05000000000000000000" pitchFamily="2" charset="2"/>
              <a:buNone/>
            </a:pPr>
            <a:r>
              <a:rPr lang="en-GB" altLang="en-US" u="sng">
                <a:solidFill>
                  <a:srgbClr val="FF0000"/>
                </a:solidFill>
              </a:rPr>
              <a:t>Money launderers’ perspective</a:t>
            </a:r>
          </a:p>
          <a:p>
            <a:pPr lvl="1"/>
            <a:r>
              <a:rPr lang="en-GB" altLang="en-US"/>
              <a:t>Use of third party intermediaries/brokers to effect transactions</a:t>
            </a:r>
          </a:p>
          <a:p>
            <a:pPr lvl="1"/>
            <a:r>
              <a:rPr lang="en-GB" altLang="en-US"/>
              <a:t>Funds deposited under cover of insurance companies</a:t>
            </a:r>
          </a:p>
          <a:p>
            <a:pPr lvl="1"/>
            <a:r>
              <a:rPr lang="en-GB" altLang="en-US"/>
              <a:t>Products can be used both to launder </a:t>
            </a:r>
            <a:r>
              <a:rPr lang="en-GB" altLang="en-US" i="1"/>
              <a:t>and</a:t>
            </a:r>
            <a:r>
              <a:rPr lang="en-GB" altLang="en-US"/>
              <a:t> earn income</a:t>
            </a:r>
          </a:p>
          <a:p>
            <a:pPr lvl="1"/>
            <a:r>
              <a:rPr lang="en-GB" altLang="en-US"/>
              <a:t>Relative ease with which products can be transferred between beneficiaries</a:t>
            </a:r>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2E3B7F21-0347-46F0-BA7C-63C35772942D}"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Insurance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Pre-signed policy application forms</a:t>
            </a:r>
          </a:p>
          <a:p>
            <a:pPr lvl="1"/>
            <a:r>
              <a:rPr lang="en-GB" altLang="en-US"/>
              <a:t>Purchase of products which do not make economic sense or do not fit the policyholder’s apparent business needs</a:t>
            </a:r>
          </a:p>
          <a:p>
            <a:pPr lvl="1"/>
            <a:r>
              <a:rPr lang="en-GB" altLang="en-US"/>
              <a:t>Payment for products via unrelated third parties</a:t>
            </a:r>
          </a:p>
          <a:p>
            <a:pPr lvl="1"/>
            <a:r>
              <a:rPr lang="en-GB" altLang="en-US"/>
              <a:t>Payment for products using large amounts of cash</a:t>
            </a:r>
          </a:p>
          <a:p>
            <a:pPr lvl="1"/>
            <a:r>
              <a:rPr lang="en-GB" altLang="en-US"/>
              <a:t>Unusual overpayments of premiums followed by request to return overpaid amounts</a:t>
            </a:r>
          </a:p>
          <a:p>
            <a:pPr lvl="1"/>
            <a:r>
              <a:rPr lang="en-GB" altLang="en-US"/>
              <a:t>Early redemption of policies which cannot be satisfactorily explained</a:t>
            </a:r>
          </a:p>
          <a:p>
            <a:pPr lvl="1"/>
            <a:r>
              <a:rPr lang="en-GB" altLang="en-US"/>
              <a:t>Change of beneficiaries which cannot be satisfactorily explained</a:t>
            </a:r>
          </a:p>
          <a:p>
            <a:pPr lvl="1"/>
            <a:r>
              <a:rPr lang="en-GB" altLang="en-US"/>
              <a:t>Unusual and frequent claims on policies, especially when payout is made to an unconnected third party </a:t>
            </a:r>
            <a:endParaRPr lang="en-US"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26198</TotalTime>
  <Words>1173</Words>
  <Application>Microsoft Office PowerPoint</Application>
  <PresentationFormat>On-screen Show (4:3)</PresentationFormat>
  <Paragraphs>72</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Insurance (1)</vt:lpstr>
      <vt:lpstr>Insurance (2)</vt:lpstr>
      <vt:lpstr>Insurance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1021</cp:revision>
  <dcterms:modified xsi:type="dcterms:W3CDTF">2016-09-07T10:36:19Z</dcterms:modified>
</cp:coreProperties>
</file>