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FF8C71"/>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5404" autoAdjust="0"/>
  </p:normalViewPr>
  <p:slideViewPr>
    <p:cSldViewPr snapToObjects="1">
      <p:cViewPr varScale="1">
        <p:scale>
          <a:sx n="48" d="100"/>
          <a:sy n="48" d="100"/>
        </p:scale>
        <p:origin x="2486"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34FE7294-E2EA-4624-A67A-F0560E1FB14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endParaRPr lang="en-GB" altLang="en-US"/>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A7FA5AFD-933D-42C9-B80B-41A2F75A270A}"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B1C06C-BCF2-4CB6-A3D2-B93CC476F5D6}"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300" u="sng" dirty="0">
                <a:latin typeface="Arial" panose="020B0604020202020204" pitchFamily="34" charset="0"/>
              </a:rPr>
              <a:t>Use of business accounts – an example:</a:t>
            </a:r>
          </a:p>
          <a:p>
            <a:pPr marL="228600" indent="-228600" algn="just">
              <a:buFontTx/>
              <a:buAutoNum type="arabicPeriod"/>
            </a:pPr>
            <a:r>
              <a:rPr lang="en-GB" altLang="en-US" sz="1300" dirty="0">
                <a:latin typeface="Arial" panose="020B0604020202020204" pitchFamily="34" charset="0"/>
              </a:rPr>
              <a:t>This example is based on a real case.  A business in a high risk country sources and exports ethnic crafts for sale overseas.  Customer businesses pay legitimate amounts of money in payment of invoices received from the business, for goods that have been supplied and purchased legitimately.  The payments are often made by electronic transfer, given that the customer businesses are based overseas.  </a:t>
            </a:r>
          </a:p>
          <a:p>
            <a:pPr marL="228600" indent="-228600" algn="just">
              <a:buFontTx/>
              <a:buAutoNum type="arabicPeriod"/>
            </a:pPr>
            <a:r>
              <a:rPr lang="en-GB" altLang="en-US" sz="1300" dirty="0">
                <a:latin typeface="Arial" panose="020B0604020202020204" pitchFamily="34" charset="0"/>
              </a:rPr>
              <a:t>Alongside these legitimate revenues from its customers the business receives wired terrorist funds.  These funds are comingled with the legitimate revenues in the business’s accounts.  </a:t>
            </a:r>
          </a:p>
          <a:p>
            <a:pPr marL="228600" indent="-228600" algn="just">
              <a:buFontTx/>
              <a:buAutoNum type="arabicPeriod"/>
            </a:pPr>
            <a:r>
              <a:rPr lang="en-GB" altLang="en-US" sz="1300" dirty="0">
                <a:latin typeface="Arial" panose="020B0604020202020204" pitchFamily="34" charset="0"/>
              </a:rPr>
              <a:t>Individuals with signatory authority for the business’s accounts then withdraw funds via local bank branches in the terrorists’ target country, to fund local terrorist activities.</a:t>
            </a:r>
          </a:p>
          <a:p>
            <a:pPr marL="228600" indent="-228600" algn="just"/>
            <a:endParaRPr lang="en-GB" altLang="en-US" sz="1300" dirty="0">
              <a:latin typeface="Arial" panose="020B0604020202020204" pitchFamily="34" charset="0"/>
            </a:endParaRPr>
          </a:p>
          <a:p>
            <a:pPr marL="228600" indent="-228600" algn="just"/>
            <a:endParaRPr lang="en-GB" altLang="en-US" sz="1000"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715727C-A712-40B7-82EE-CB066B1BE109}"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pPr marL="228600" indent="-228600"/>
            <a:r>
              <a:rPr lang="en-GB" altLang="en-US" sz="1300" u="sng" dirty="0">
                <a:latin typeface="Arial" panose="020B0604020202020204" pitchFamily="34" charset="0"/>
              </a:rPr>
              <a:t>Key facts</a:t>
            </a:r>
          </a:p>
          <a:p>
            <a:pPr marL="228600" indent="-228600"/>
            <a:r>
              <a:rPr lang="en-GB" altLang="en-US" sz="1300" dirty="0">
                <a:latin typeface="Arial" panose="020B0604020202020204" pitchFamily="34" charset="0"/>
              </a:rPr>
              <a:t>Businesses that have a connection – either through their ownership, their location or through their trading – with high risk countries clearly constitute a higher risk of involvement and may require enhanced due diligence.</a:t>
            </a:r>
          </a:p>
          <a:p>
            <a:pPr marL="228600" indent="-228600"/>
            <a:r>
              <a:rPr lang="en-GB" altLang="en-US" sz="1300" dirty="0">
                <a:latin typeface="Arial" panose="020B0604020202020204" pitchFamily="34" charset="0"/>
              </a:rPr>
              <a:t>Diaspora-owned businesses around the world are particularly vulnerable, since they can provide the terrorists with a ready-made network of business accounts of and the willing assistance of the business owners of those accounts (assuming they support the terrorists’ causes in their homeland). </a:t>
            </a:r>
          </a:p>
          <a:p>
            <a:pPr marL="228600" indent="-228600"/>
            <a:endParaRPr lang="en-GB" altLang="en-US" sz="1300" dirty="0">
              <a:latin typeface="Arial" panose="020B0604020202020204" pitchFamily="34" charset="0"/>
            </a:endParaRPr>
          </a:p>
          <a:p>
            <a:pPr marL="228600" indent="-228600"/>
            <a:r>
              <a:rPr lang="en-GB" altLang="en-US" sz="1300" u="sng" dirty="0">
                <a:latin typeface="Arial" panose="020B0604020202020204" pitchFamily="34" charset="0"/>
              </a:rPr>
              <a:t>Terrorist financier’s perspective</a:t>
            </a:r>
          </a:p>
          <a:p>
            <a:pPr marL="228600" indent="-228600"/>
            <a:r>
              <a:rPr lang="en-GB" altLang="en-US" sz="1300" dirty="0">
                <a:latin typeface="Arial" panose="020B0604020202020204" pitchFamily="34" charset="0"/>
              </a:rPr>
              <a:t>As indicated above diaspora owned businesses are potentially higher risk and may require enhanced due diligence, as the diaspora who own them (immigrants or refugees from their country of origin) may actively support the terrorists’ causes in their homeland and may be quite willing to allow their businesses to be used.  There have also been cases where diaspora owners of businesses have been </a:t>
            </a:r>
            <a:r>
              <a:rPr lang="en-GB" altLang="en-US" sz="1300" i="1" dirty="0">
                <a:latin typeface="Arial" panose="020B0604020202020204" pitchFamily="34" charset="0"/>
              </a:rPr>
              <a:t>forced</a:t>
            </a:r>
            <a:r>
              <a:rPr lang="en-GB" altLang="en-US" sz="1300" dirty="0">
                <a:latin typeface="Arial" panose="020B0604020202020204" pitchFamily="34" charset="0"/>
              </a:rPr>
              <a:t> to co-operate with the terrorists under the threat of possible repercussions for their families back home, if they do not.</a:t>
            </a:r>
          </a:p>
          <a:p>
            <a:pPr marL="228600" indent="-228600"/>
            <a:r>
              <a:rPr lang="en-GB" altLang="en-US" sz="1300" dirty="0">
                <a:latin typeface="Arial" panose="020B0604020202020204" pitchFamily="34" charset="0"/>
              </a:rPr>
              <a:t>The network of businesses across the world – and in particular the use of import/export businesses – provides the terrorists with a network of legitimate international business via which electronic transactions may be carried out frequently, with terrorist financing transactions hidden alongside.  </a:t>
            </a:r>
          </a:p>
          <a:p>
            <a:pPr marL="228600" indent="-228600"/>
            <a:endParaRPr lang="en-GB" altLang="en-US" sz="1300" dirty="0">
              <a:latin typeface="Arial" panose="020B0604020202020204" pitchFamily="34" charset="0"/>
            </a:endParaRPr>
          </a:p>
          <a:p>
            <a:pPr marL="228600" indent="-228600"/>
            <a:endParaRPr lang="en-GB" altLang="en-US" sz="10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4B58AFD-1550-42DF-ACDD-440D1AA41E4C}"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dirty="0">
                <a:latin typeface="Arial" panose="020B0604020202020204" pitchFamily="34" charset="0"/>
              </a:rPr>
              <a:t>Transaction features and behaviours shown on this slide should give rise to concern that business accounts is potentially being exploited by terrorists in order to move their funds.</a:t>
            </a:r>
          </a:p>
          <a:p>
            <a:endParaRPr lang="en-GB" altLang="en-US" sz="1100" dirty="0">
              <a:latin typeface="Arial" panose="020B0604020202020204" pitchFamily="34" charset="0"/>
            </a:endParaRPr>
          </a:p>
          <a:p>
            <a:endParaRPr lang="en-GB" altLang="en-US" sz="10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C43A3F82-3B7D-427E-AB19-33807ABC9DE4}" type="slidenum">
              <a:rPr lang="en-GB" altLang="en-US"/>
              <a:pPr/>
              <a:t>‹#›</a:t>
            </a:fld>
            <a:endParaRPr lang="en-GB" altLang="en-US"/>
          </a:p>
        </p:txBody>
      </p:sp>
    </p:spTree>
    <p:extLst>
      <p:ext uri="{BB962C8B-B14F-4D97-AF65-F5344CB8AC3E}">
        <p14:creationId xmlns:p14="http://schemas.microsoft.com/office/powerpoint/2010/main" val="161548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5128FDBE-935D-4BDA-B352-36EA104E702D}" type="slidenum">
              <a:rPr lang="en-GB" altLang="en-US"/>
              <a:pPr/>
              <a:t>‹#›</a:t>
            </a:fld>
            <a:endParaRPr lang="en-GB" altLang="en-US"/>
          </a:p>
        </p:txBody>
      </p:sp>
    </p:spTree>
    <p:extLst>
      <p:ext uri="{BB962C8B-B14F-4D97-AF65-F5344CB8AC3E}">
        <p14:creationId xmlns:p14="http://schemas.microsoft.com/office/powerpoint/2010/main" val="346600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9C5DF7FE-6F17-44DE-BE1E-A92CE7536B41}" type="slidenum">
              <a:rPr lang="en-GB" altLang="en-US"/>
              <a:pPr/>
              <a:t>‹#›</a:t>
            </a:fld>
            <a:endParaRPr lang="en-GB" altLang="en-US"/>
          </a:p>
        </p:txBody>
      </p:sp>
    </p:spTree>
    <p:extLst>
      <p:ext uri="{BB962C8B-B14F-4D97-AF65-F5344CB8AC3E}">
        <p14:creationId xmlns:p14="http://schemas.microsoft.com/office/powerpoint/2010/main" val="888101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4519E637-7024-4258-85BB-035A51B438C9}" type="slidenum">
              <a:rPr lang="en-GB" altLang="en-US"/>
              <a:pPr/>
              <a:t>‹#›</a:t>
            </a:fld>
            <a:endParaRPr lang="en-GB" altLang="en-US"/>
          </a:p>
        </p:txBody>
      </p:sp>
    </p:spTree>
    <p:extLst>
      <p:ext uri="{BB962C8B-B14F-4D97-AF65-F5344CB8AC3E}">
        <p14:creationId xmlns:p14="http://schemas.microsoft.com/office/powerpoint/2010/main" val="156831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lvl1pPr>
              <a:defRPr/>
            </a:lvl1pPr>
          </a:lstStyle>
          <a:p>
            <a:fld id="{250A5520-4ADA-4714-948F-646062E312C5}" type="slidenum">
              <a:rPr lang="en-GB" altLang="en-US"/>
              <a:pPr/>
              <a:t>‹#›</a:t>
            </a:fld>
            <a:endParaRPr lang="en-GB" altLang="en-US"/>
          </a:p>
        </p:txBody>
      </p:sp>
    </p:spTree>
    <p:extLst>
      <p:ext uri="{BB962C8B-B14F-4D97-AF65-F5344CB8AC3E}">
        <p14:creationId xmlns:p14="http://schemas.microsoft.com/office/powerpoint/2010/main" val="239236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6" name="Slide Number Placeholder 5"/>
          <p:cNvSpPr>
            <a:spLocks noGrp="1"/>
          </p:cNvSpPr>
          <p:nvPr>
            <p:ph type="sldNum" sz="quarter" idx="11"/>
          </p:nvPr>
        </p:nvSpPr>
        <p:spPr/>
        <p:txBody>
          <a:bodyPr/>
          <a:lstStyle>
            <a:lvl1pPr>
              <a:defRPr/>
            </a:lvl1pPr>
          </a:lstStyle>
          <a:p>
            <a:fld id="{44992022-4A0A-49B4-8D62-FCA49E7616B5}" type="slidenum">
              <a:rPr lang="en-GB" altLang="en-US"/>
              <a:pPr/>
              <a:t>‹#›</a:t>
            </a:fld>
            <a:endParaRPr lang="en-GB" altLang="en-US"/>
          </a:p>
        </p:txBody>
      </p:sp>
    </p:spTree>
    <p:extLst>
      <p:ext uri="{BB962C8B-B14F-4D97-AF65-F5344CB8AC3E}">
        <p14:creationId xmlns:p14="http://schemas.microsoft.com/office/powerpoint/2010/main" val="225785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8" name="Slide Number Placeholder 7"/>
          <p:cNvSpPr>
            <a:spLocks noGrp="1"/>
          </p:cNvSpPr>
          <p:nvPr>
            <p:ph type="sldNum" sz="quarter" idx="11"/>
          </p:nvPr>
        </p:nvSpPr>
        <p:spPr/>
        <p:txBody>
          <a:bodyPr/>
          <a:lstStyle>
            <a:lvl1pPr>
              <a:defRPr/>
            </a:lvl1pPr>
          </a:lstStyle>
          <a:p>
            <a:fld id="{7E1A6BFD-A998-4DB0-9399-A681BF73A96A}" type="slidenum">
              <a:rPr lang="en-GB" altLang="en-US"/>
              <a:pPr/>
              <a:t>‹#›</a:t>
            </a:fld>
            <a:endParaRPr lang="en-GB" altLang="en-US"/>
          </a:p>
        </p:txBody>
      </p:sp>
    </p:spTree>
    <p:extLst>
      <p:ext uri="{BB962C8B-B14F-4D97-AF65-F5344CB8AC3E}">
        <p14:creationId xmlns:p14="http://schemas.microsoft.com/office/powerpoint/2010/main" val="38286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4" name="Slide Number Placeholder 3"/>
          <p:cNvSpPr>
            <a:spLocks noGrp="1"/>
          </p:cNvSpPr>
          <p:nvPr>
            <p:ph type="sldNum" sz="quarter" idx="11"/>
          </p:nvPr>
        </p:nvSpPr>
        <p:spPr/>
        <p:txBody>
          <a:bodyPr/>
          <a:lstStyle>
            <a:lvl1pPr>
              <a:defRPr/>
            </a:lvl1pPr>
          </a:lstStyle>
          <a:p>
            <a:fld id="{798EBB0E-1548-4E66-AEDB-372024600ED3}" type="slidenum">
              <a:rPr lang="en-GB" altLang="en-US"/>
              <a:pPr/>
              <a:t>‹#›</a:t>
            </a:fld>
            <a:endParaRPr lang="en-GB" altLang="en-US"/>
          </a:p>
        </p:txBody>
      </p:sp>
    </p:spTree>
    <p:extLst>
      <p:ext uri="{BB962C8B-B14F-4D97-AF65-F5344CB8AC3E}">
        <p14:creationId xmlns:p14="http://schemas.microsoft.com/office/powerpoint/2010/main" val="307422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3" name="Slide Number Placeholder 2"/>
          <p:cNvSpPr>
            <a:spLocks noGrp="1"/>
          </p:cNvSpPr>
          <p:nvPr>
            <p:ph type="sldNum" sz="quarter" idx="11"/>
          </p:nvPr>
        </p:nvSpPr>
        <p:spPr/>
        <p:txBody>
          <a:bodyPr/>
          <a:lstStyle>
            <a:lvl1pPr>
              <a:defRPr/>
            </a:lvl1pPr>
          </a:lstStyle>
          <a:p>
            <a:fld id="{BCE6BD21-E935-48A5-A785-0ABE2F05F842}" type="slidenum">
              <a:rPr lang="en-GB" altLang="en-US"/>
              <a:pPr/>
              <a:t>‹#›</a:t>
            </a:fld>
            <a:endParaRPr lang="en-GB" altLang="en-US"/>
          </a:p>
        </p:txBody>
      </p:sp>
    </p:spTree>
    <p:extLst>
      <p:ext uri="{BB962C8B-B14F-4D97-AF65-F5344CB8AC3E}">
        <p14:creationId xmlns:p14="http://schemas.microsoft.com/office/powerpoint/2010/main" val="3920913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6" name="Slide Number Placeholder 5"/>
          <p:cNvSpPr>
            <a:spLocks noGrp="1"/>
          </p:cNvSpPr>
          <p:nvPr>
            <p:ph type="sldNum" sz="quarter" idx="11"/>
          </p:nvPr>
        </p:nvSpPr>
        <p:spPr/>
        <p:txBody>
          <a:bodyPr/>
          <a:lstStyle>
            <a:lvl1pPr>
              <a:defRPr/>
            </a:lvl1pPr>
          </a:lstStyle>
          <a:p>
            <a:fld id="{E81C4634-462D-434F-B2DA-968E22183F92}" type="slidenum">
              <a:rPr lang="en-GB" altLang="en-US"/>
              <a:pPr/>
              <a:t>‹#›</a:t>
            </a:fld>
            <a:endParaRPr lang="en-GB" altLang="en-US"/>
          </a:p>
        </p:txBody>
      </p:sp>
    </p:spTree>
    <p:extLst>
      <p:ext uri="{BB962C8B-B14F-4D97-AF65-F5344CB8AC3E}">
        <p14:creationId xmlns:p14="http://schemas.microsoft.com/office/powerpoint/2010/main" val="254737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r>
              <a:rPr lang="en-US" altLang="en-US"/>
              <a:t>© Lessons Learned Ltd 2016  </a:t>
            </a:r>
            <a:endParaRPr lang="en-GB" altLang="en-US"/>
          </a:p>
        </p:txBody>
      </p:sp>
      <p:sp>
        <p:nvSpPr>
          <p:cNvPr id="6" name="Slide Number Placeholder 5"/>
          <p:cNvSpPr>
            <a:spLocks noGrp="1"/>
          </p:cNvSpPr>
          <p:nvPr>
            <p:ph type="sldNum" sz="quarter" idx="11"/>
          </p:nvPr>
        </p:nvSpPr>
        <p:spPr/>
        <p:txBody>
          <a:bodyPr/>
          <a:lstStyle>
            <a:lvl1pPr>
              <a:defRPr/>
            </a:lvl1pPr>
          </a:lstStyle>
          <a:p>
            <a:fld id="{861850C7-503C-4904-8CBF-A97F0CBFB020}" type="slidenum">
              <a:rPr lang="en-GB" altLang="en-US"/>
              <a:pPr/>
              <a:t>‹#›</a:t>
            </a:fld>
            <a:endParaRPr lang="en-GB" altLang="en-US"/>
          </a:p>
        </p:txBody>
      </p:sp>
    </p:spTree>
    <p:extLst>
      <p:ext uri="{BB962C8B-B14F-4D97-AF65-F5344CB8AC3E}">
        <p14:creationId xmlns:p14="http://schemas.microsoft.com/office/powerpoint/2010/main" val="326571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9" name="Rectangle 5"/>
          <p:cNvSpPr>
            <a:spLocks noGrp="1" noChangeArrowheads="1"/>
          </p:cNvSpPr>
          <p:nvPr>
            <p:ph type="ftr" sz="quarter" idx="3"/>
          </p:nvPr>
        </p:nvSpPr>
        <p:spPr bwMode="auto">
          <a:xfrm>
            <a:off x="1182688" y="6248400"/>
            <a:ext cx="6918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b="0"/>
            </a:lvl1pPr>
          </a:lstStyle>
          <a:p>
            <a:r>
              <a:rPr lang="en-US" altLang="en-US"/>
              <a:t>© Lessons Learned Ltd 2016  </a:t>
            </a:r>
            <a:endParaRPr lang="en-GB" altLang="en-US"/>
          </a:p>
        </p:txBody>
      </p:sp>
      <p:sp>
        <p:nvSpPr>
          <p:cNvPr id="1030" name="Rectangle 6"/>
          <p:cNvSpPr>
            <a:spLocks noGrp="1" noChangeArrowheads="1"/>
          </p:cNvSpPr>
          <p:nvPr>
            <p:ph type="sldNum" sz="quarter" idx="4"/>
          </p:nvPr>
        </p:nvSpPr>
        <p:spPr bwMode="auto">
          <a:xfrm>
            <a:off x="8318500" y="6248400"/>
            <a:ext cx="501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4A2F57B2-F7D8-4BAD-B972-8A0D5C130CD6}"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ooter Placeholder 2"/>
          <p:cNvSpPr>
            <a:spLocks noGrp="1"/>
          </p:cNvSpPr>
          <p:nvPr>
            <p:ph type="ftr" sz="quarter" idx="10"/>
          </p:nvPr>
        </p:nvSpPr>
        <p:spPr/>
        <p:txBody>
          <a:bodyPr/>
          <a:lstStyle/>
          <a:p>
            <a:r>
              <a:rPr lang="en-US" altLang="en-US"/>
              <a:t>© Lessons Learned Ltd 2016  </a:t>
            </a:r>
            <a:endParaRPr lang="en-GB" altLang="en-US"/>
          </a:p>
        </p:txBody>
      </p:sp>
      <p:sp>
        <p:nvSpPr>
          <p:cNvPr id="35" name="Slide Number Placeholder 3"/>
          <p:cNvSpPr>
            <a:spLocks noGrp="1"/>
          </p:cNvSpPr>
          <p:nvPr>
            <p:ph type="sldNum" sz="quarter" idx="11"/>
          </p:nvPr>
        </p:nvSpPr>
        <p:spPr/>
        <p:txBody>
          <a:bodyPr/>
          <a:lstStyle/>
          <a:p>
            <a:fld id="{93612ADA-0F50-4339-8C30-8BAEF05C02AD}" type="slidenum">
              <a:rPr lang="en-GB" altLang="en-US"/>
              <a:pPr/>
              <a:t>1</a:t>
            </a:fld>
            <a:endParaRPr lang="en-GB" altLang="en-US"/>
          </a:p>
        </p:txBody>
      </p:sp>
      <p:sp>
        <p:nvSpPr>
          <p:cNvPr id="796189" name="AutoShape 541"/>
          <p:cNvSpPr>
            <a:spLocks noChangeArrowheads="1"/>
          </p:cNvSpPr>
          <p:nvPr/>
        </p:nvSpPr>
        <p:spPr bwMode="auto">
          <a:xfrm>
            <a:off x="2627313" y="4095750"/>
            <a:ext cx="1411287" cy="773113"/>
          </a:xfrm>
          <a:prstGeom prst="rightArrow">
            <a:avLst>
              <a:gd name="adj1" fmla="val 50000"/>
              <a:gd name="adj2" fmla="val 45637"/>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652" name="Rectangle 4"/>
          <p:cNvSpPr>
            <a:spLocks noGrp="1" noChangeArrowheads="1"/>
          </p:cNvSpPr>
          <p:nvPr>
            <p:ph type="title"/>
          </p:nvPr>
        </p:nvSpPr>
        <p:spPr/>
        <p:txBody>
          <a:bodyPr/>
          <a:lstStyle/>
          <a:p>
            <a:r>
              <a:rPr lang="en-GB" altLang="en-US"/>
              <a:t>International Business Transactions (1)</a:t>
            </a:r>
            <a:endParaRPr lang="en-US" altLang="en-US"/>
          </a:p>
        </p:txBody>
      </p:sp>
      <p:sp>
        <p:nvSpPr>
          <p:cNvPr id="796160" name="WordArt 512"/>
          <p:cNvSpPr>
            <a:spLocks noChangeArrowheads="1" noChangeShapeType="1" noTextEdit="1"/>
          </p:cNvSpPr>
          <p:nvPr/>
        </p:nvSpPr>
        <p:spPr bwMode="auto">
          <a:xfrm>
            <a:off x="3990975" y="3065463"/>
            <a:ext cx="1949450" cy="723900"/>
          </a:xfrm>
          <a:prstGeom prst="rect">
            <a:avLst/>
          </a:prstGeom>
        </p:spPr>
        <p:txBody>
          <a:bodyPr wrap="none" fromWordArt="1">
            <a:prstTxWarp prst="textFadeUp">
              <a:avLst>
                <a:gd name="adj" fmla="val 9991"/>
              </a:avLst>
            </a:prstTxWarp>
          </a:bodyPr>
          <a:lstStyle/>
          <a:p>
            <a:r>
              <a:rPr lang="en-GB" kern="10">
                <a:ln w="12700">
                  <a:solidFill>
                    <a:srgbClr val="B2B2B2"/>
                  </a:solidFill>
                  <a:round/>
                  <a:headEnd/>
                  <a:tailEnd/>
                </a:ln>
                <a:gradFill rotWithShape="0">
                  <a:gsLst>
                    <a:gs pos="0">
                      <a:srgbClr val="520402"/>
                    </a:gs>
                    <a:gs pos="100000">
                      <a:srgbClr val="FF3300"/>
                    </a:gs>
                  </a:gsLst>
                  <a:lin ang="5400000" scaled="1"/>
                </a:gradFill>
                <a:effectLst>
                  <a:outerShdw dist="35921" dir="2700000" sy="50000" rotWithShape="0">
                    <a:srgbClr val="875B0D">
                      <a:alpha val="70000"/>
                    </a:srgbClr>
                  </a:outerShdw>
                </a:effectLst>
                <a:latin typeface="Arial Black" panose="020B0A04020102020204" pitchFamily="34" charset="0"/>
              </a:rPr>
              <a:t>"Eastern Emporium</a:t>
            </a:r>
          </a:p>
          <a:p>
            <a:r>
              <a:rPr lang="en-GB" kern="10">
                <a:ln w="12700">
                  <a:solidFill>
                    <a:srgbClr val="B2B2B2"/>
                  </a:solidFill>
                  <a:round/>
                  <a:headEnd/>
                  <a:tailEnd/>
                </a:ln>
                <a:gradFill rotWithShape="0">
                  <a:gsLst>
                    <a:gs pos="0">
                      <a:srgbClr val="520402"/>
                    </a:gs>
                    <a:gs pos="100000">
                      <a:srgbClr val="FF3300"/>
                    </a:gs>
                  </a:gsLst>
                  <a:lin ang="5400000" scaled="1"/>
                </a:gradFill>
                <a:effectLst>
                  <a:outerShdw dist="35921" dir="2700000" sy="50000" rotWithShape="0">
                    <a:srgbClr val="875B0D">
                      <a:alpha val="70000"/>
                    </a:srgbClr>
                  </a:outerShdw>
                </a:effectLst>
                <a:latin typeface="Arial Black" panose="020B0A04020102020204" pitchFamily="34" charset="0"/>
              </a:rPr>
              <a:t>Trading Company"</a:t>
            </a:r>
          </a:p>
        </p:txBody>
      </p:sp>
      <p:grpSp>
        <p:nvGrpSpPr>
          <p:cNvPr id="796195" name="Group 547"/>
          <p:cNvGrpSpPr>
            <a:grpSpLocks/>
          </p:cNvGrpSpPr>
          <p:nvPr/>
        </p:nvGrpSpPr>
        <p:grpSpPr bwMode="auto">
          <a:xfrm>
            <a:off x="1473200" y="1628775"/>
            <a:ext cx="1228725" cy="3108325"/>
            <a:chOff x="928" y="1026"/>
            <a:chExt cx="774" cy="1958"/>
          </a:xfrm>
        </p:grpSpPr>
        <p:pic>
          <p:nvPicPr>
            <p:cNvPr id="796146" name="Picture 498" descr="MCj042419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 y="1026"/>
              <a:ext cx="682" cy="438"/>
            </a:xfrm>
            <a:prstGeom prst="rect">
              <a:avLst/>
            </a:prstGeom>
            <a:noFill/>
            <a:extLst>
              <a:ext uri="{909E8E84-426E-40DD-AFC4-6F175D3DCCD1}">
                <a14:hiddenFill xmlns:a14="http://schemas.microsoft.com/office/drawing/2010/main">
                  <a:solidFill>
                    <a:srgbClr val="FFFFFF"/>
                  </a:solidFill>
                </a14:hiddenFill>
              </a:ext>
            </a:extLst>
          </p:spPr>
        </p:pic>
        <p:pic>
          <p:nvPicPr>
            <p:cNvPr id="796166" name="Picture 518" descr="MCj042419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0" y="2546"/>
              <a:ext cx="682" cy="43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96196" name="Group 548"/>
          <p:cNvGrpSpPr>
            <a:grpSpLocks/>
          </p:cNvGrpSpPr>
          <p:nvPr/>
        </p:nvGrpSpPr>
        <p:grpSpPr bwMode="auto">
          <a:xfrm>
            <a:off x="1476375" y="2817813"/>
            <a:ext cx="1298575" cy="3070225"/>
            <a:chOff x="930" y="1775"/>
            <a:chExt cx="818" cy="1934"/>
          </a:xfrm>
        </p:grpSpPr>
        <p:pic>
          <p:nvPicPr>
            <p:cNvPr id="796165" name="Picture 517" descr="MCj042419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1775"/>
              <a:ext cx="682" cy="438"/>
            </a:xfrm>
            <a:prstGeom prst="rect">
              <a:avLst/>
            </a:prstGeom>
            <a:noFill/>
            <a:extLst>
              <a:ext uri="{909E8E84-426E-40DD-AFC4-6F175D3DCCD1}">
                <a14:hiddenFill xmlns:a14="http://schemas.microsoft.com/office/drawing/2010/main">
                  <a:solidFill>
                    <a:srgbClr val="FFFFFF"/>
                  </a:solidFill>
                </a14:hiddenFill>
              </a:ext>
            </a:extLst>
          </p:spPr>
        </p:pic>
        <p:pic>
          <p:nvPicPr>
            <p:cNvPr id="796167" name="Picture 519" descr="MCj042419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 y="3271"/>
              <a:ext cx="682" cy="43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96198" name="Group 550"/>
          <p:cNvGrpSpPr>
            <a:grpSpLocks/>
          </p:cNvGrpSpPr>
          <p:nvPr/>
        </p:nvGrpSpPr>
        <p:grpSpPr bwMode="auto">
          <a:xfrm>
            <a:off x="1331913" y="2781300"/>
            <a:ext cx="1439862" cy="3100388"/>
            <a:chOff x="476" y="1752"/>
            <a:chExt cx="907" cy="1953"/>
          </a:xfrm>
        </p:grpSpPr>
        <p:pic>
          <p:nvPicPr>
            <p:cNvPr id="796168" name="Picture 520" descr="hazard symbo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 y="1752"/>
              <a:ext cx="882" cy="632"/>
            </a:xfrm>
            <a:prstGeom prst="rect">
              <a:avLst/>
            </a:prstGeom>
            <a:noFill/>
            <a:extLst>
              <a:ext uri="{909E8E84-426E-40DD-AFC4-6F175D3DCCD1}">
                <a14:hiddenFill xmlns:a14="http://schemas.microsoft.com/office/drawing/2010/main">
                  <a:solidFill>
                    <a:srgbClr val="FFFFFF"/>
                  </a:solidFill>
                </a14:hiddenFill>
              </a:ext>
            </a:extLst>
          </p:spPr>
        </p:pic>
        <p:pic>
          <p:nvPicPr>
            <p:cNvPr id="796169" name="Picture 521" descr="hazard symbo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 y="3073"/>
              <a:ext cx="882" cy="63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96172" name="Group 524"/>
          <p:cNvGrpSpPr>
            <a:grpSpLocks/>
          </p:cNvGrpSpPr>
          <p:nvPr/>
        </p:nvGrpSpPr>
        <p:grpSpPr bwMode="auto">
          <a:xfrm>
            <a:off x="7315200" y="3021013"/>
            <a:ext cx="860425" cy="1028700"/>
            <a:chOff x="3009" y="2720"/>
            <a:chExt cx="671" cy="851"/>
          </a:xfrm>
        </p:grpSpPr>
        <p:pic>
          <p:nvPicPr>
            <p:cNvPr id="796173" name="Picture 525" descr="imag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3009" y="2744"/>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6174" name="Oval 526"/>
            <p:cNvSpPr>
              <a:spLocks noChangeArrowheads="1"/>
            </p:cNvSpPr>
            <p:nvPr/>
          </p:nvSpPr>
          <p:spPr bwMode="auto">
            <a:xfrm>
              <a:off x="3345" y="2744"/>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75" name="Oval 527"/>
            <p:cNvSpPr>
              <a:spLocks noChangeArrowheads="1"/>
            </p:cNvSpPr>
            <p:nvPr/>
          </p:nvSpPr>
          <p:spPr bwMode="auto">
            <a:xfrm>
              <a:off x="3470"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76" name="Oval 528"/>
            <p:cNvSpPr>
              <a:spLocks noChangeArrowheads="1"/>
            </p:cNvSpPr>
            <p:nvPr/>
          </p:nvSpPr>
          <p:spPr bwMode="auto">
            <a:xfrm>
              <a:off x="3481" y="279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77" name="Oval 529"/>
            <p:cNvSpPr>
              <a:spLocks noChangeArrowheads="1"/>
            </p:cNvSpPr>
            <p:nvPr/>
          </p:nvSpPr>
          <p:spPr bwMode="auto">
            <a:xfrm>
              <a:off x="3419" y="272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78" name="Oval 530"/>
            <p:cNvSpPr>
              <a:spLocks noChangeArrowheads="1"/>
            </p:cNvSpPr>
            <p:nvPr/>
          </p:nvSpPr>
          <p:spPr bwMode="auto">
            <a:xfrm>
              <a:off x="328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79" name="Oval 531"/>
            <p:cNvSpPr>
              <a:spLocks noChangeArrowheads="1"/>
            </p:cNvSpPr>
            <p:nvPr/>
          </p:nvSpPr>
          <p:spPr bwMode="auto">
            <a:xfrm>
              <a:off x="3152" y="283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0" name="Oval 532"/>
            <p:cNvSpPr>
              <a:spLocks noChangeArrowheads="1"/>
            </p:cNvSpPr>
            <p:nvPr/>
          </p:nvSpPr>
          <p:spPr bwMode="auto">
            <a:xfrm>
              <a:off x="319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pic>
        <p:nvPicPr>
          <p:cNvPr id="796181" name="Picture 533" descr="imag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73938" y="1854200"/>
            <a:ext cx="860425" cy="998538"/>
          </a:xfrm>
          <a:prstGeom prst="rect">
            <a:avLst/>
          </a:prstGeom>
          <a:noFill/>
          <a:extLst>
            <a:ext uri="{909E8E84-426E-40DD-AFC4-6F175D3DCCD1}">
              <a14:hiddenFill xmlns:a14="http://schemas.microsoft.com/office/drawing/2010/main">
                <a:solidFill>
                  <a:srgbClr val="FFFFFF"/>
                </a:solidFill>
              </a14:hiddenFill>
            </a:ext>
          </a:extLst>
        </p:spPr>
      </p:pic>
      <p:grpSp>
        <p:nvGrpSpPr>
          <p:cNvPr id="796182" name="Group 534"/>
          <p:cNvGrpSpPr>
            <a:grpSpLocks/>
          </p:cNvGrpSpPr>
          <p:nvPr/>
        </p:nvGrpSpPr>
        <p:grpSpPr bwMode="auto">
          <a:xfrm>
            <a:off x="7308850" y="4292600"/>
            <a:ext cx="860425" cy="1000125"/>
            <a:chOff x="1136" y="2785"/>
            <a:chExt cx="369" cy="457"/>
          </a:xfrm>
        </p:grpSpPr>
        <p:pic>
          <p:nvPicPr>
            <p:cNvPr id="796183" name="Picture 535" descr="imag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1136" y="2785"/>
              <a:ext cx="369" cy="457"/>
            </a:xfrm>
            <a:prstGeom prst="rect">
              <a:avLst/>
            </a:prstGeom>
            <a:noFill/>
            <a:extLst>
              <a:ext uri="{909E8E84-426E-40DD-AFC4-6F175D3DCCD1}">
                <a14:hiddenFill xmlns:a14="http://schemas.microsoft.com/office/drawing/2010/main">
                  <a:solidFill>
                    <a:srgbClr val="FFFFFF"/>
                  </a:solidFill>
                </a14:hiddenFill>
              </a:ext>
            </a:extLst>
          </p:spPr>
        </p:pic>
        <p:sp>
          <p:nvSpPr>
            <p:cNvPr id="796184" name="Freeform 536"/>
            <p:cNvSpPr>
              <a:spLocks/>
            </p:cNvSpPr>
            <p:nvPr/>
          </p:nvSpPr>
          <p:spPr bwMode="auto">
            <a:xfrm>
              <a:off x="1195" y="2794"/>
              <a:ext cx="274" cy="275"/>
            </a:xfrm>
            <a:custGeom>
              <a:avLst/>
              <a:gdLst>
                <a:gd name="T0" fmla="*/ 181 w 499"/>
                <a:gd name="T1" fmla="*/ 317 h 499"/>
                <a:gd name="T2" fmla="*/ 45 w 499"/>
                <a:gd name="T3" fmla="*/ 499 h 499"/>
                <a:gd name="T4" fmla="*/ 90 w 499"/>
                <a:gd name="T5" fmla="*/ 363 h 499"/>
                <a:gd name="T6" fmla="*/ 45 w 499"/>
                <a:gd name="T7" fmla="*/ 408 h 499"/>
                <a:gd name="T8" fmla="*/ 90 w 499"/>
                <a:gd name="T9" fmla="*/ 317 h 499"/>
                <a:gd name="T10" fmla="*/ 45 w 499"/>
                <a:gd name="T11" fmla="*/ 226 h 499"/>
                <a:gd name="T12" fmla="*/ 0 w 499"/>
                <a:gd name="T13" fmla="*/ 181 h 499"/>
                <a:gd name="T14" fmla="*/ 90 w 499"/>
                <a:gd name="T15" fmla="*/ 136 h 499"/>
                <a:gd name="T16" fmla="*/ 45 w 499"/>
                <a:gd name="T17" fmla="*/ 90 h 499"/>
                <a:gd name="T18" fmla="*/ 136 w 499"/>
                <a:gd name="T19" fmla="*/ 90 h 499"/>
                <a:gd name="T20" fmla="*/ 90 w 499"/>
                <a:gd name="T21" fmla="*/ 45 h 499"/>
                <a:gd name="T22" fmla="*/ 227 w 499"/>
                <a:gd name="T23" fmla="*/ 90 h 499"/>
                <a:gd name="T24" fmla="*/ 136 w 499"/>
                <a:gd name="T25" fmla="*/ 45 h 499"/>
                <a:gd name="T26" fmla="*/ 136 w 499"/>
                <a:gd name="T27" fmla="*/ 226 h 499"/>
                <a:gd name="T28" fmla="*/ 181 w 499"/>
                <a:gd name="T29" fmla="*/ 0 h 499"/>
                <a:gd name="T30" fmla="*/ 227 w 499"/>
                <a:gd name="T31" fmla="*/ 136 h 499"/>
                <a:gd name="T32" fmla="*/ 272 w 499"/>
                <a:gd name="T33" fmla="*/ 0 h 499"/>
                <a:gd name="T34" fmla="*/ 272 w 499"/>
                <a:gd name="T35" fmla="*/ 136 h 499"/>
                <a:gd name="T36" fmla="*/ 408 w 499"/>
                <a:gd name="T37" fmla="*/ 0 h 499"/>
                <a:gd name="T38" fmla="*/ 317 w 499"/>
                <a:gd name="T39" fmla="*/ 136 h 499"/>
                <a:gd name="T40" fmla="*/ 499 w 499"/>
                <a:gd name="T41" fmla="*/ 0 h 499"/>
                <a:gd name="T42" fmla="*/ 181 w 499"/>
                <a:gd name="T43" fmla="*/ 317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9" h="499">
                  <a:moveTo>
                    <a:pt x="181" y="317"/>
                  </a:moveTo>
                  <a:lnTo>
                    <a:pt x="45" y="499"/>
                  </a:lnTo>
                  <a:lnTo>
                    <a:pt x="90" y="363"/>
                  </a:lnTo>
                  <a:lnTo>
                    <a:pt x="45" y="408"/>
                  </a:lnTo>
                  <a:lnTo>
                    <a:pt x="90" y="317"/>
                  </a:lnTo>
                  <a:lnTo>
                    <a:pt x="45" y="226"/>
                  </a:lnTo>
                  <a:lnTo>
                    <a:pt x="0" y="181"/>
                  </a:lnTo>
                  <a:lnTo>
                    <a:pt x="90" y="136"/>
                  </a:lnTo>
                  <a:lnTo>
                    <a:pt x="45" y="90"/>
                  </a:lnTo>
                  <a:lnTo>
                    <a:pt x="136" y="90"/>
                  </a:lnTo>
                  <a:lnTo>
                    <a:pt x="90" y="45"/>
                  </a:lnTo>
                  <a:lnTo>
                    <a:pt x="227" y="90"/>
                  </a:lnTo>
                  <a:lnTo>
                    <a:pt x="136" y="45"/>
                  </a:lnTo>
                  <a:lnTo>
                    <a:pt x="136" y="226"/>
                  </a:lnTo>
                  <a:lnTo>
                    <a:pt x="181" y="0"/>
                  </a:lnTo>
                  <a:lnTo>
                    <a:pt x="227" y="136"/>
                  </a:lnTo>
                  <a:lnTo>
                    <a:pt x="272" y="0"/>
                  </a:lnTo>
                  <a:lnTo>
                    <a:pt x="272" y="136"/>
                  </a:lnTo>
                  <a:lnTo>
                    <a:pt x="408" y="0"/>
                  </a:lnTo>
                  <a:lnTo>
                    <a:pt x="317" y="136"/>
                  </a:lnTo>
                  <a:lnTo>
                    <a:pt x="499" y="0"/>
                  </a:lnTo>
                  <a:lnTo>
                    <a:pt x="181" y="317"/>
                  </a:lnTo>
                  <a:close/>
                </a:path>
              </a:pathLst>
            </a:custGeom>
            <a:solidFill>
              <a:schemeClr val="tx1"/>
            </a:solidFill>
            <a:ln w="317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187" name="AutoShape 539"/>
          <p:cNvSpPr>
            <a:spLocks noChangeArrowheads="1"/>
          </p:cNvSpPr>
          <p:nvPr/>
        </p:nvSpPr>
        <p:spPr bwMode="auto">
          <a:xfrm rot="16200000" flipH="1" flipV="1">
            <a:off x="3668712" y="936626"/>
            <a:ext cx="1230313" cy="2735262"/>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1">
            <a:gsLst>
              <a:gs pos="0">
                <a:schemeClr val="bg1"/>
              </a:gs>
              <a:gs pos="100000">
                <a:srgbClr val="9999FF"/>
              </a:gs>
            </a:gsLst>
            <a:path path="rect">
              <a:fillToRect l="50000" t="50000" r="50000" b="50000"/>
            </a:path>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197" name="Group 549"/>
          <p:cNvGrpSpPr>
            <a:grpSpLocks/>
          </p:cNvGrpSpPr>
          <p:nvPr/>
        </p:nvGrpSpPr>
        <p:grpSpPr bwMode="auto">
          <a:xfrm>
            <a:off x="2627313" y="2943225"/>
            <a:ext cx="3095625" cy="2652713"/>
            <a:chOff x="1655" y="1854"/>
            <a:chExt cx="1950" cy="1671"/>
          </a:xfrm>
        </p:grpSpPr>
        <p:sp>
          <p:nvSpPr>
            <p:cNvPr id="796190" name="AutoShape 542"/>
            <p:cNvSpPr>
              <a:spLocks noChangeArrowheads="1"/>
            </p:cNvSpPr>
            <p:nvPr/>
          </p:nvSpPr>
          <p:spPr bwMode="auto">
            <a:xfrm>
              <a:off x="1655" y="1854"/>
              <a:ext cx="889" cy="487"/>
            </a:xfrm>
            <a:prstGeom prst="rightArrow">
              <a:avLst>
                <a:gd name="adj1" fmla="val 50000"/>
                <a:gd name="adj2" fmla="val 45637"/>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8" name="AutoShape 540"/>
            <p:cNvSpPr>
              <a:spLocks noChangeArrowheads="1"/>
            </p:cNvSpPr>
            <p:nvPr/>
          </p:nvSpPr>
          <p:spPr bwMode="auto">
            <a:xfrm rot="5400000" flipH="1">
              <a:off x="2356" y="2276"/>
              <a:ext cx="775" cy="1723"/>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1">
              <a:gsLst>
                <a:gs pos="0">
                  <a:schemeClr val="bg1"/>
                </a:gs>
                <a:gs pos="100000">
                  <a:srgbClr val="9999FF"/>
                </a:gs>
              </a:gsLst>
              <a:path path="rect">
                <a:fillToRect l="50000" t="50000" r="50000" b="50000"/>
              </a:path>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192" name="AutoShape 544"/>
          <p:cNvSpPr>
            <a:spLocks noChangeArrowheads="1"/>
          </p:cNvSpPr>
          <p:nvPr/>
        </p:nvSpPr>
        <p:spPr bwMode="auto">
          <a:xfrm rot="-1416534">
            <a:off x="5903913" y="2430463"/>
            <a:ext cx="1411287" cy="773112"/>
          </a:xfrm>
          <a:prstGeom prst="rightArrow">
            <a:avLst>
              <a:gd name="adj1" fmla="val 50000"/>
              <a:gd name="adj2" fmla="val 45637"/>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3" name="AutoShape 545"/>
          <p:cNvSpPr>
            <a:spLocks noChangeArrowheads="1"/>
          </p:cNvSpPr>
          <p:nvPr/>
        </p:nvSpPr>
        <p:spPr bwMode="auto">
          <a:xfrm rot="1416534" flipV="1">
            <a:off x="5867400" y="4005263"/>
            <a:ext cx="1411288" cy="773112"/>
          </a:xfrm>
          <a:prstGeom prst="rightArrow">
            <a:avLst>
              <a:gd name="adj1" fmla="val 50000"/>
              <a:gd name="adj2" fmla="val 45637"/>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4" name="AutoShape 546"/>
          <p:cNvSpPr>
            <a:spLocks noChangeArrowheads="1"/>
          </p:cNvSpPr>
          <p:nvPr/>
        </p:nvSpPr>
        <p:spPr bwMode="auto">
          <a:xfrm>
            <a:off x="5897563" y="3159125"/>
            <a:ext cx="1411287" cy="773113"/>
          </a:xfrm>
          <a:prstGeom prst="rightArrow">
            <a:avLst>
              <a:gd name="adj1" fmla="val 50000"/>
              <a:gd name="adj2" fmla="val 45637"/>
            </a:avLst>
          </a:prstGeom>
          <a:gradFill rotWithShape="1">
            <a:gsLst>
              <a:gs pos="0">
                <a:schemeClr val="bg1"/>
              </a:gs>
              <a:gs pos="100000">
                <a:srgbClr val="9DBFF1"/>
              </a:gs>
            </a:gsLst>
            <a:lin ang="0" scaled="1"/>
          </a:gra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96195"/>
                                        </p:tgtEl>
                                        <p:attrNameLst>
                                          <p:attrName>style.visibility</p:attrName>
                                        </p:attrNameLst>
                                      </p:cBhvr>
                                      <p:to>
                                        <p:strVal val="visible"/>
                                      </p:to>
                                    </p:set>
                                    <p:animEffect transition="in" filter="dissolve">
                                      <p:cBhvr>
                                        <p:cTn id="7" dur="1000"/>
                                        <p:tgtEl>
                                          <p:spTgt spid="796195"/>
                                        </p:tgtEl>
                                      </p:cBhvr>
                                    </p:animEffect>
                                  </p:childTnLst>
                                </p:cTn>
                              </p:par>
                            </p:childTnLst>
                          </p:cTn>
                        </p:par>
                        <p:par>
                          <p:cTn id="8" fill="hold" nodeType="afterGroup">
                            <p:stCondLst>
                              <p:cond delay="1000"/>
                            </p:stCondLst>
                            <p:childTnLst>
                              <p:par>
                                <p:cTn id="9" presetID="5" presetClass="entr" presetSubtype="10" fill="hold" nodeType="afterEffect">
                                  <p:stCondLst>
                                    <p:cond delay="0"/>
                                  </p:stCondLst>
                                  <p:childTnLst>
                                    <p:set>
                                      <p:cBhvr>
                                        <p:cTn id="10" dur="1" fill="hold">
                                          <p:stCondLst>
                                            <p:cond delay="0"/>
                                          </p:stCondLst>
                                        </p:cTn>
                                        <p:tgtEl>
                                          <p:spTgt spid="796187"/>
                                        </p:tgtEl>
                                        <p:attrNameLst>
                                          <p:attrName>style.visibility</p:attrName>
                                        </p:attrNameLst>
                                      </p:cBhvr>
                                      <p:to>
                                        <p:strVal val="visible"/>
                                      </p:to>
                                    </p:set>
                                    <p:animEffect transition="in" filter="checkerboard(across)">
                                      <p:cBhvr>
                                        <p:cTn id="11" dur="500"/>
                                        <p:tgtEl>
                                          <p:spTgt spid="796187"/>
                                        </p:tgtEl>
                                      </p:cBhvr>
                                    </p:animEffect>
                                  </p:childTnLst>
                                </p:cTn>
                              </p:par>
                              <p:par>
                                <p:cTn id="12" presetID="5" presetClass="entr" presetSubtype="10" fill="hold" nodeType="withEffect">
                                  <p:stCondLst>
                                    <p:cond delay="0"/>
                                  </p:stCondLst>
                                  <p:childTnLst>
                                    <p:set>
                                      <p:cBhvr>
                                        <p:cTn id="13" dur="1" fill="hold">
                                          <p:stCondLst>
                                            <p:cond delay="0"/>
                                          </p:stCondLst>
                                        </p:cTn>
                                        <p:tgtEl>
                                          <p:spTgt spid="796189"/>
                                        </p:tgtEl>
                                        <p:attrNameLst>
                                          <p:attrName>style.visibility</p:attrName>
                                        </p:attrNameLst>
                                      </p:cBhvr>
                                      <p:to>
                                        <p:strVal val="visible"/>
                                      </p:to>
                                    </p:set>
                                    <p:animEffect transition="in" filter="checkerboard(across)">
                                      <p:cBhvr>
                                        <p:cTn id="14" dur="500"/>
                                        <p:tgtEl>
                                          <p:spTgt spid="79618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796196"/>
                                        </p:tgtEl>
                                        <p:attrNameLst>
                                          <p:attrName>style.visibility</p:attrName>
                                        </p:attrNameLst>
                                      </p:cBhvr>
                                      <p:to>
                                        <p:strVal val="visible"/>
                                      </p:to>
                                    </p:set>
                                    <p:animEffect transition="in" filter="dissolve">
                                      <p:cBhvr>
                                        <p:cTn id="19" dur="1000"/>
                                        <p:tgtEl>
                                          <p:spTgt spid="796196"/>
                                        </p:tgtEl>
                                      </p:cBhvr>
                                    </p:animEffect>
                                  </p:childTnLst>
                                </p:cTn>
                              </p:par>
                            </p:childTnLst>
                          </p:cTn>
                        </p:par>
                        <p:par>
                          <p:cTn id="20" fill="hold" nodeType="afterGroup">
                            <p:stCondLst>
                              <p:cond delay="1000"/>
                            </p:stCondLst>
                            <p:childTnLst>
                              <p:par>
                                <p:cTn id="21" presetID="5" presetClass="entr" presetSubtype="10" fill="hold" nodeType="afterEffect">
                                  <p:stCondLst>
                                    <p:cond delay="0"/>
                                  </p:stCondLst>
                                  <p:childTnLst>
                                    <p:set>
                                      <p:cBhvr>
                                        <p:cTn id="22" dur="1" fill="hold">
                                          <p:stCondLst>
                                            <p:cond delay="0"/>
                                          </p:stCondLst>
                                        </p:cTn>
                                        <p:tgtEl>
                                          <p:spTgt spid="796197"/>
                                        </p:tgtEl>
                                        <p:attrNameLst>
                                          <p:attrName>style.visibility</p:attrName>
                                        </p:attrNameLst>
                                      </p:cBhvr>
                                      <p:to>
                                        <p:strVal val="visible"/>
                                      </p:to>
                                    </p:set>
                                    <p:animEffect transition="in" filter="checkerboard(across)">
                                      <p:cBhvr>
                                        <p:cTn id="23" dur="500"/>
                                        <p:tgtEl>
                                          <p:spTgt spid="796197"/>
                                        </p:tgtEl>
                                      </p:cBhvr>
                                    </p:animEffect>
                                  </p:childTnLst>
                                </p:cTn>
                              </p:par>
                            </p:childTnLst>
                          </p:cTn>
                        </p:par>
                        <p:par>
                          <p:cTn id="24" fill="hold" nodeType="afterGroup">
                            <p:stCondLst>
                              <p:cond delay="1500"/>
                            </p:stCondLst>
                            <p:childTnLst>
                              <p:par>
                                <p:cTn id="25" presetID="2" presetClass="entr" presetSubtype="8" fill="hold" nodeType="afterEffect">
                                  <p:stCondLst>
                                    <p:cond delay="0"/>
                                  </p:stCondLst>
                                  <p:childTnLst>
                                    <p:set>
                                      <p:cBhvr>
                                        <p:cTn id="26" dur="1" fill="hold">
                                          <p:stCondLst>
                                            <p:cond delay="0"/>
                                          </p:stCondLst>
                                        </p:cTn>
                                        <p:tgtEl>
                                          <p:spTgt spid="796198"/>
                                        </p:tgtEl>
                                        <p:attrNameLst>
                                          <p:attrName>style.visibility</p:attrName>
                                        </p:attrNameLst>
                                      </p:cBhvr>
                                      <p:to>
                                        <p:strVal val="visible"/>
                                      </p:to>
                                    </p:set>
                                    <p:anim calcmode="lin" valueType="num">
                                      <p:cBhvr additive="base">
                                        <p:cTn id="27" dur="500" fill="hold"/>
                                        <p:tgtEl>
                                          <p:spTgt spid="796198"/>
                                        </p:tgtEl>
                                        <p:attrNameLst>
                                          <p:attrName>ppt_x</p:attrName>
                                        </p:attrNameLst>
                                      </p:cBhvr>
                                      <p:tavLst>
                                        <p:tav tm="0">
                                          <p:val>
                                            <p:strVal val="0-#ppt_w/2"/>
                                          </p:val>
                                        </p:tav>
                                        <p:tav tm="100000">
                                          <p:val>
                                            <p:strVal val="#ppt_x"/>
                                          </p:val>
                                        </p:tav>
                                      </p:tavLst>
                                    </p:anim>
                                    <p:anim calcmode="lin" valueType="num">
                                      <p:cBhvr additive="base">
                                        <p:cTn id="28" dur="500" fill="hold"/>
                                        <p:tgtEl>
                                          <p:spTgt spid="79619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796192"/>
                                        </p:tgtEl>
                                        <p:attrNameLst>
                                          <p:attrName>style.visibility</p:attrName>
                                        </p:attrNameLst>
                                      </p:cBhvr>
                                      <p:to>
                                        <p:strVal val="visible"/>
                                      </p:to>
                                    </p:set>
                                    <p:animEffect transition="in" filter="checkerboard(across)">
                                      <p:cBhvr>
                                        <p:cTn id="33" dur="500"/>
                                        <p:tgtEl>
                                          <p:spTgt spid="796192"/>
                                        </p:tgtEl>
                                      </p:cBhvr>
                                    </p:animEffect>
                                  </p:childTnLst>
                                </p:cTn>
                              </p:par>
                              <p:par>
                                <p:cTn id="34" presetID="5" presetClass="entr" presetSubtype="10" fill="hold" nodeType="withEffect">
                                  <p:stCondLst>
                                    <p:cond delay="0"/>
                                  </p:stCondLst>
                                  <p:childTnLst>
                                    <p:set>
                                      <p:cBhvr>
                                        <p:cTn id="35" dur="1" fill="hold">
                                          <p:stCondLst>
                                            <p:cond delay="0"/>
                                          </p:stCondLst>
                                        </p:cTn>
                                        <p:tgtEl>
                                          <p:spTgt spid="796194"/>
                                        </p:tgtEl>
                                        <p:attrNameLst>
                                          <p:attrName>style.visibility</p:attrName>
                                        </p:attrNameLst>
                                      </p:cBhvr>
                                      <p:to>
                                        <p:strVal val="visible"/>
                                      </p:to>
                                    </p:set>
                                    <p:animEffect transition="in" filter="checkerboard(across)">
                                      <p:cBhvr>
                                        <p:cTn id="36" dur="500"/>
                                        <p:tgtEl>
                                          <p:spTgt spid="796194"/>
                                        </p:tgtEl>
                                      </p:cBhvr>
                                    </p:animEffect>
                                  </p:childTnLst>
                                </p:cTn>
                              </p:par>
                              <p:par>
                                <p:cTn id="37" presetID="5" presetClass="entr" presetSubtype="10" fill="hold" nodeType="withEffect">
                                  <p:stCondLst>
                                    <p:cond delay="0"/>
                                  </p:stCondLst>
                                  <p:childTnLst>
                                    <p:set>
                                      <p:cBhvr>
                                        <p:cTn id="38" dur="1" fill="hold">
                                          <p:stCondLst>
                                            <p:cond delay="0"/>
                                          </p:stCondLst>
                                        </p:cTn>
                                        <p:tgtEl>
                                          <p:spTgt spid="796193"/>
                                        </p:tgtEl>
                                        <p:attrNameLst>
                                          <p:attrName>style.visibility</p:attrName>
                                        </p:attrNameLst>
                                      </p:cBhvr>
                                      <p:to>
                                        <p:strVal val="visible"/>
                                      </p:to>
                                    </p:set>
                                    <p:animEffect transition="in" filter="checkerboard(across)">
                                      <p:cBhvr>
                                        <p:cTn id="39" dur="500"/>
                                        <p:tgtEl>
                                          <p:spTgt spid="796193"/>
                                        </p:tgtEl>
                                      </p:cBhvr>
                                    </p:animEffect>
                                  </p:childTnLst>
                                </p:cTn>
                              </p:par>
                            </p:childTnLst>
                          </p:cTn>
                        </p:par>
                        <p:par>
                          <p:cTn id="40" fill="hold" nodeType="afterGroup">
                            <p:stCondLst>
                              <p:cond delay="500"/>
                            </p:stCondLst>
                            <p:childTnLst>
                              <p:par>
                                <p:cTn id="41" presetID="2" presetClass="entr" presetSubtype="2" fill="hold" nodeType="afterEffect">
                                  <p:stCondLst>
                                    <p:cond delay="0"/>
                                  </p:stCondLst>
                                  <p:childTnLst>
                                    <p:set>
                                      <p:cBhvr>
                                        <p:cTn id="42" dur="1" fill="hold">
                                          <p:stCondLst>
                                            <p:cond delay="0"/>
                                          </p:stCondLst>
                                        </p:cTn>
                                        <p:tgtEl>
                                          <p:spTgt spid="796181"/>
                                        </p:tgtEl>
                                        <p:attrNameLst>
                                          <p:attrName>style.visibility</p:attrName>
                                        </p:attrNameLst>
                                      </p:cBhvr>
                                      <p:to>
                                        <p:strVal val="visible"/>
                                      </p:to>
                                    </p:set>
                                    <p:anim calcmode="lin" valueType="num">
                                      <p:cBhvr additive="base">
                                        <p:cTn id="43" dur="500" fill="hold"/>
                                        <p:tgtEl>
                                          <p:spTgt spid="796181"/>
                                        </p:tgtEl>
                                        <p:attrNameLst>
                                          <p:attrName>ppt_x</p:attrName>
                                        </p:attrNameLst>
                                      </p:cBhvr>
                                      <p:tavLst>
                                        <p:tav tm="0">
                                          <p:val>
                                            <p:strVal val="1+#ppt_w/2"/>
                                          </p:val>
                                        </p:tav>
                                        <p:tav tm="100000">
                                          <p:val>
                                            <p:strVal val="#ppt_x"/>
                                          </p:val>
                                        </p:tav>
                                      </p:tavLst>
                                    </p:anim>
                                    <p:anim calcmode="lin" valueType="num">
                                      <p:cBhvr additive="base">
                                        <p:cTn id="44" dur="500" fill="hold"/>
                                        <p:tgtEl>
                                          <p:spTgt spid="796181"/>
                                        </p:tgtEl>
                                        <p:attrNameLst>
                                          <p:attrName>ppt_y</p:attrName>
                                        </p:attrNameLst>
                                      </p:cBhvr>
                                      <p:tavLst>
                                        <p:tav tm="0">
                                          <p:val>
                                            <p:strVal val="#ppt_y"/>
                                          </p:val>
                                        </p:tav>
                                        <p:tav tm="100000">
                                          <p:val>
                                            <p:strVal val="#ppt_y"/>
                                          </p:val>
                                        </p:tav>
                                      </p:tavLst>
                                    </p:anim>
                                  </p:childTnLst>
                                </p:cTn>
                              </p:par>
                            </p:childTnLst>
                          </p:cTn>
                        </p:par>
                        <p:par>
                          <p:cTn id="45" fill="hold" nodeType="afterGroup">
                            <p:stCondLst>
                              <p:cond delay="1000"/>
                            </p:stCondLst>
                            <p:childTnLst>
                              <p:par>
                                <p:cTn id="46" presetID="2" presetClass="entr" presetSubtype="2" fill="hold" nodeType="afterEffect">
                                  <p:stCondLst>
                                    <p:cond delay="0"/>
                                  </p:stCondLst>
                                  <p:childTnLst>
                                    <p:set>
                                      <p:cBhvr>
                                        <p:cTn id="47" dur="1" fill="hold">
                                          <p:stCondLst>
                                            <p:cond delay="0"/>
                                          </p:stCondLst>
                                        </p:cTn>
                                        <p:tgtEl>
                                          <p:spTgt spid="796172"/>
                                        </p:tgtEl>
                                        <p:attrNameLst>
                                          <p:attrName>style.visibility</p:attrName>
                                        </p:attrNameLst>
                                      </p:cBhvr>
                                      <p:to>
                                        <p:strVal val="visible"/>
                                      </p:to>
                                    </p:set>
                                    <p:anim calcmode="lin" valueType="num">
                                      <p:cBhvr additive="base">
                                        <p:cTn id="48" dur="500" fill="hold"/>
                                        <p:tgtEl>
                                          <p:spTgt spid="796172"/>
                                        </p:tgtEl>
                                        <p:attrNameLst>
                                          <p:attrName>ppt_x</p:attrName>
                                        </p:attrNameLst>
                                      </p:cBhvr>
                                      <p:tavLst>
                                        <p:tav tm="0">
                                          <p:val>
                                            <p:strVal val="1+#ppt_w/2"/>
                                          </p:val>
                                        </p:tav>
                                        <p:tav tm="100000">
                                          <p:val>
                                            <p:strVal val="#ppt_x"/>
                                          </p:val>
                                        </p:tav>
                                      </p:tavLst>
                                    </p:anim>
                                    <p:anim calcmode="lin" valueType="num">
                                      <p:cBhvr additive="base">
                                        <p:cTn id="49" dur="500" fill="hold"/>
                                        <p:tgtEl>
                                          <p:spTgt spid="796172"/>
                                        </p:tgtEl>
                                        <p:attrNameLst>
                                          <p:attrName>ppt_y</p:attrName>
                                        </p:attrNameLst>
                                      </p:cBhvr>
                                      <p:tavLst>
                                        <p:tav tm="0">
                                          <p:val>
                                            <p:strVal val="#ppt_y"/>
                                          </p:val>
                                        </p:tav>
                                        <p:tav tm="100000">
                                          <p:val>
                                            <p:strVal val="#ppt_y"/>
                                          </p:val>
                                        </p:tav>
                                      </p:tavLst>
                                    </p:anim>
                                  </p:childTnLst>
                                </p:cTn>
                              </p:par>
                            </p:childTnLst>
                          </p:cTn>
                        </p:par>
                        <p:par>
                          <p:cTn id="50" fill="hold" nodeType="afterGroup">
                            <p:stCondLst>
                              <p:cond delay="1500"/>
                            </p:stCondLst>
                            <p:childTnLst>
                              <p:par>
                                <p:cTn id="51" presetID="2" presetClass="entr" presetSubtype="2" fill="hold" nodeType="afterEffect">
                                  <p:stCondLst>
                                    <p:cond delay="0"/>
                                  </p:stCondLst>
                                  <p:childTnLst>
                                    <p:set>
                                      <p:cBhvr>
                                        <p:cTn id="52" dur="1" fill="hold">
                                          <p:stCondLst>
                                            <p:cond delay="0"/>
                                          </p:stCondLst>
                                        </p:cTn>
                                        <p:tgtEl>
                                          <p:spTgt spid="796182"/>
                                        </p:tgtEl>
                                        <p:attrNameLst>
                                          <p:attrName>style.visibility</p:attrName>
                                        </p:attrNameLst>
                                      </p:cBhvr>
                                      <p:to>
                                        <p:strVal val="visible"/>
                                      </p:to>
                                    </p:set>
                                    <p:anim calcmode="lin" valueType="num">
                                      <p:cBhvr additive="base">
                                        <p:cTn id="53" dur="500" fill="hold"/>
                                        <p:tgtEl>
                                          <p:spTgt spid="796182"/>
                                        </p:tgtEl>
                                        <p:attrNameLst>
                                          <p:attrName>ppt_x</p:attrName>
                                        </p:attrNameLst>
                                      </p:cBhvr>
                                      <p:tavLst>
                                        <p:tav tm="0">
                                          <p:val>
                                            <p:strVal val="1+#ppt_w/2"/>
                                          </p:val>
                                        </p:tav>
                                        <p:tav tm="100000">
                                          <p:val>
                                            <p:strVal val="#ppt_x"/>
                                          </p:val>
                                        </p:tav>
                                      </p:tavLst>
                                    </p:anim>
                                    <p:anim calcmode="lin" valueType="num">
                                      <p:cBhvr additive="base">
                                        <p:cTn id="54" dur="500" fill="hold"/>
                                        <p:tgtEl>
                                          <p:spTgt spid="7961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p>
            <a:fld id="{A20F316A-6F4C-487E-9DE2-F385BE234FD5}"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International Business Transactions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Connections with high risk countries:</a:t>
            </a:r>
            <a:r>
              <a:rPr lang="en-GB" altLang="en-US"/>
              <a:t> Distribution of funds from country where raised to country where used</a:t>
            </a:r>
          </a:p>
          <a:p>
            <a:pPr lvl="1"/>
            <a:r>
              <a:rPr lang="en-GB" altLang="en-US" u="sng"/>
              <a:t>Diaspora owned businesses:</a:t>
            </a:r>
            <a:r>
              <a:rPr lang="en-GB" altLang="en-US"/>
              <a:t>  International ‘network’ of businesses as collection points</a:t>
            </a:r>
            <a:endParaRPr lang="en-GB" altLang="en-US" u="sng"/>
          </a:p>
          <a:p>
            <a:pPr>
              <a:buFont typeface="Wingdings" panose="05000000000000000000" pitchFamily="2" charset="2"/>
              <a:buNone/>
            </a:pPr>
            <a:r>
              <a:rPr lang="en-GB" altLang="en-US" u="sng">
                <a:solidFill>
                  <a:srgbClr val="FF0000"/>
                </a:solidFill>
              </a:rPr>
              <a:t>Terrorist financier’s perspective</a:t>
            </a:r>
          </a:p>
          <a:p>
            <a:pPr lvl="1"/>
            <a:r>
              <a:rPr lang="en-GB" altLang="en-US" u="sng"/>
              <a:t>Diaspora involvement:</a:t>
            </a:r>
            <a:r>
              <a:rPr lang="en-GB" altLang="en-US"/>
              <a:t> willing assistance or assistance through coercion/extortion</a:t>
            </a:r>
          </a:p>
          <a:p>
            <a:pPr lvl="1"/>
            <a:r>
              <a:rPr lang="en-GB" altLang="en-US" u="sng"/>
              <a:t>‘Cover’ of business transactions</a:t>
            </a:r>
            <a:r>
              <a:rPr lang="en-GB" altLang="en-US"/>
              <a:t>: swift movement of funds across international borders</a:t>
            </a:r>
            <a:endParaRPr lang="en-US" altLang="en-US"/>
          </a:p>
        </p:txBody>
      </p:sp>
    </p:spTree>
    <p:custDataLst>
      <p:tags r:id="rId1"/>
    </p:custData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 Lessons Learned Ltd 2016  </a:t>
            </a:r>
            <a:endParaRPr lang="en-GB" altLang="en-US"/>
          </a:p>
        </p:txBody>
      </p:sp>
      <p:sp>
        <p:nvSpPr>
          <p:cNvPr id="5" name="Slide Number Placeholder 4"/>
          <p:cNvSpPr>
            <a:spLocks noGrp="1"/>
          </p:cNvSpPr>
          <p:nvPr>
            <p:ph type="sldNum" sz="quarter" idx="11"/>
          </p:nvPr>
        </p:nvSpPr>
        <p:spPr/>
        <p:txBody>
          <a:bodyPr/>
          <a:lstStyle/>
          <a:p>
            <a:fld id="{F53DD529-55E4-430C-BB72-4086CED79808}"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International Business Transactions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The use of a business account to channel funds to a small number of overseas recipients</a:t>
            </a:r>
          </a:p>
          <a:p>
            <a:pPr lvl="1"/>
            <a:r>
              <a:rPr lang="en-GB" altLang="en-US"/>
              <a:t>Both individuals and businesses in a country of  specific concern</a:t>
            </a:r>
          </a:p>
          <a:p>
            <a:pPr lvl="1"/>
            <a:r>
              <a:rPr lang="en-GB" altLang="en-US"/>
              <a:t>An unusually high volume of wire transfer activity into and out of this business account</a:t>
            </a:r>
          </a:p>
          <a:p>
            <a:pPr lvl="1"/>
            <a:r>
              <a:rPr lang="en-GB" altLang="en-US"/>
              <a:t>Large and unusual currency withdrawals from a business account</a:t>
            </a:r>
          </a:p>
          <a:p>
            <a:pPr lvl="1"/>
            <a:r>
              <a:rPr lang="en-GB" altLang="en-US"/>
              <a:t>Business owned by nationals of countries of specific concern</a:t>
            </a:r>
          </a:p>
        </p:txBody>
      </p:sp>
    </p:spTree>
    <p:custDataLst>
      <p:tags r:id="rId1"/>
    </p:custDataLst>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26679</TotalTime>
  <Words>550</Words>
  <Application>Microsoft Office PowerPoint</Application>
  <PresentationFormat>On-screen Show (4:3)</PresentationFormat>
  <Paragraphs>38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International Business Transactions (1)</vt:lpstr>
      <vt:lpstr>International Business Transactions (2)</vt:lpstr>
      <vt:lpstr>International Business Transactions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1037</cp:revision>
  <dcterms:modified xsi:type="dcterms:W3CDTF">2016-09-07T12:17:39Z</dcterms:modified>
</cp:coreProperties>
</file>