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5B94E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807" autoAdjust="0"/>
  </p:normalViewPr>
  <p:slideViewPr>
    <p:cSldViewPr snapToObjects="1">
      <p:cViewPr varScale="1">
        <p:scale>
          <a:sx n="61" d="100"/>
          <a:sy n="61" d="100"/>
        </p:scale>
        <p:origin x="21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01A27774-D111-4684-AA74-E3BE5B6F413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C76B4E34-CC76-43BD-B68E-F45ED652E0B5}"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03E343B1-C346-4080-BE53-7B5929D1ACEF}"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Mortgages as a vehicle for money laundering – example</a:t>
            </a:r>
          </a:p>
          <a:p>
            <a:pPr marL="228600" indent="-228600"/>
            <a:r>
              <a:rPr lang="en-GB" altLang="en-US" sz="1100">
                <a:latin typeface="Arial" panose="020B0604020202020204" pitchFamily="34" charset="0"/>
              </a:rPr>
              <a:t>The example is based on a real case.  A lawyer was instructed by his client, a drug trafficker, to deposit cash into the lawyer’s trust account and then make routine payments to mortgages on properties beneficially owned by the drug trafficker.  </a:t>
            </a:r>
          </a:p>
          <a:p>
            <a:pPr marL="228600" indent="-228600"/>
            <a:r>
              <a:rPr lang="en-GB" altLang="en-US" sz="1100">
                <a:latin typeface="Arial" panose="020B0604020202020204" pitchFamily="34" charset="0"/>
              </a:rPr>
              <a:t>The lawyer received commissions from the sale of these properties and for his services in brokering the mortgages. </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EFF87DC0-84EB-4A01-91EA-55350FE595FD}"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dirty="0">
                <a:latin typeface="Arial" panose="020B0604020202020204" pitchFamily="34" charset="0"/>
              </a:rPr>
              <a:t>Key facts</a:t>
            </a:r>
          </a:p>
          <a:p>
            <a:r>
              <a:rPr lang="en-GB" altLang="en-US" sz="1100" dirty="0">
                <a:latin typeface="Arial" panose="020B0604020202020204" pitchFamily="34" charset="0"/>
              </a:rPr>
              <a:t>Any type of loan provides money launderers with an opportunity to acquire clean funds via the legitimate means of a loan application, and then to replace these funds in the form of loan repayments with dirty funds from their criminal activities.  A mortgage is just another type of loan that can be used in exactly this way by launderers.  </a:t>
            </a:r>
          </a:p>
          <a:p>
            <a:r>
              <a:rPr lang="en-GB" altLang="en-US" sz="1100" dirty="0">
                <a:latin typeface="Arial" panose="020B0604020202020204" pitchFamily="34" charset="0"/>
              </a:rPr>
              <a:t>However, mortgages have an added attraction in that they can be raised for very substantial amounts of money (assuming the mortgagor is able to demonstrate his or her ability to repay), and so they are particularly useful for the wholesale clearance of large amounts of criminal funds.</a:t>
            </a:r>
          </a:p>
          <a:p>
            <a:r>
              <a:rPr lang="en-GB" altLang="en-US" sz="1100" dirty="0">
                <a:latin typeface="Arial" panose="020B0604020202020204" pitchFamily="34" charset="0"/>
              </a:rPr>
              <a:t>All types of mortgage are vulnerable.  Launderers might use the vehicle of a property management company to purchase and develop property as part of a real business enterprise.  The developed property can be sold on at a profit or rented out via letting agents.  The real property in question might be domestic </a:t>
            </a:r>
            <a:r>
              <a:rPr lang="en-GB" altLang="en-US" sz="1100" i="1" dirty="0">
                <a:latin typeface="Arial" panose="020B0604020202020204" pitchFamily="34" charset="0"/>
              </a:rPr>
              <a:t>or</a:t>
            </a:r>
            <a:r>
              <a:rPr lang="en-GB" altLang="en-US" sz="1100" dirty="0">
                <a:latin typeface="Arial" panose="020B0604020202020204" pitchFamily="34" charset="0"/>
              </a:rPr>
              <a:t> commercial, it does not really matter; the main thing from the money launderers’ point of view is that the property is valuable and that they can raise a large mortgage on it.  </a:t>
            </a:r>
          </a:p>
          <a:p>
            <a:r>
              <a:rPr lang="en-GB" altLang="en-US" sz="1100" dirty="0">
                <a:latin typeface="Arial" panose="020B0604020202020204" pitchFamily="34" charset="0"/>
              </a:rPr>
              <a:t>The mortgage is operated as expected for a period of time, with the agreed payment instalments being made regularly and on time.  Then suddenly large overpayments are made, using large amounts of criminal money wired in from accounts elsewhere, or even sometimes paid over in cash.  The mortgage is fully paid off well within the agreed loan term and using criminal funds.  The real property, now debt-free, constitutes a serious asset which the criminal can now sell on to another third party, often at a very substantial profit. </a:t>
            </a:r>
          </a:p>
          <a:p>
            <a:r>
              <a:rPr lang="en-GB" altLang="en-US" sz="1100" u="sng" dirty="0">
                <a:latin typeface="Arial" panose="020B0604020202020204" pitchFamily="34" charset="0"/>
              </a:rPr>
              <a:t>Money launderers’ perspective</a:t>
            </a:r>
          </a:p>
          <a:p>
            <a:r>
              <a:rPr lang="en-GB" altLang="en-US" sz="1100" dirty="0">
                <a:latin typeface="Arial" panose="020B0604020202020204" pitchFamily="34" charset="0"/>
              </a:rPr>
              <a:t>Mortgages are an attractive form of loan because they are linked to real property and real property is almost always a good investment that gives a very good return.  In other words, the launderers can build a legitimately profitable business out of their property portfolio.  </a:t>
            </a:r>
          </a:p>
          <a:p>
            <a:r>
              <a:rPr lang="en-GB" altLang="en-US" sz="1100" dirty="0">
                <a:latin typeface="Arial" panose="020B0604020202020204" pitchFamily="34" charset="0"/>
              </a:rPr>
              <a:t>Also, if the launderers are operating mortgages for different properties via a property management company, then that same company structure might also be used as a vehicle for other types of trade-based money laundering, for example over- and under-invoicing practices involving contractors hired to do work on the properties.</a:t>
            </a:r>
          </a:p>
          <a:p>
            <a:endParaRPr lang="en-GB" altLang="en-US" sz="11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359C80DD-286B-4B5C-AD6B-60D8F9C49AAF}"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Transactions and behaviours that should give cause for concern include the following:</a:t>
            </a:r>
          </a:p>
          <a:p>
            <a:pPr marL="361950" lvl="1" indent="-182563">
              <a:buFontTx/>
              <a:buChar char="•"/>
            </a:pPr>
            <a:r>
              <a:rPr lang="en-GB" altLang="en-US" sz="1100">
                <a:latin typeface="Arial" panose="020B0604020202020204" pitchFamily="34" charset="0"/>
              </a:rPr>
              <a:t>Applicants who are either unable or unwilling to provide details about themselves or (where acting as an agent) to provide details about their client</a:t>
            </a:r>
          </a:p>
          <a:p>
            <a:pPr marL="361950" lvl="1" indent="-182563">
              <a:buFontTx/>
              <a:buChar char="•"/>
            </a:pPr>
            <a:r>
              <a:rPr lang="en-GB" altLang="en-US" sz="1100">
                <a:latin typeface="Arial" panose="020B0604020202020204" pitchFamily="34" charset="0"/>
              </a:rPr>
              <a:t>Mortgages where the regular payments appear to be wired from one or more unknown third parties</a:t>
            </a:r>
          </a:p>
          <a:p>
            <a:pPr marL="361950" lvl="1" indent="-182563">
              <a:buFontTx/>
              <a:buChar char="•"/>
            </a:pPr>
            <a:r>
              <a:rPr lang="en-GB" altLang="en-US" sz="1100">
                <a:latin typeface="Arial" panose="020B0604020202020204" pitchFamily="34" charset="0"/>
              </a:rPr>
              <a:t>Large overpayments which are inconsistent with what is known about the wealth and/or revenues available to the mortgagor</a:t>
            </a:r>
          </a:p>
          <a:p>
            <a:pPr marL="361950" lvl="1" indent="-182563">
              <a:buFontTx/>
              <a:buChar char="•"/>
            </a:pPr>
            <a:r>
              <a:rPr lang="en-GB" altLang="en-US" sz="1100">
                <a:latin typeface="Arial" panose="020B0604020202020204" pitchFamily="34" charset="0"/>
              </a:rPr>
              <a:t>Any large cash payments against the mortgage (cash payments could indicate placement activity)</a:t>
            </a:r>
          </a:p>
          <a:p>
            <a:pPr marL="361950" lvl="1" indent="-182563">
              <a:buFontTx/>
              <a:buChar char="•"/>
            </a:pPr>
            <a:r>
              <a:rPr lang="en-GB" altLang="en-US" sz="1100">
                <a:latin typeface="Arial" panose="020B0604020202020204" pitchFamily="34" charset="0"/>
              </a:rPr>
              <a:t>Early repayment of mortgages which cannot be explained by any sudden increase in the resources available to the mortgagor.</a:t>
            </a:r>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769DD42-3E14-4FC7-A5FE-E039C66F2D98}" type="slidenum">
              <a:rPr lang="en-GB" altLang="en-US"/>
              <a:pPr/>
              <a:t>‹#›</a:t>
            </a:fld>
            <a:endParaRPr lang="en-GB" altLang="en-US"/>
          </a:p>
        </p:txBody>
      </p:sp>
    </p:spTree>
    <p:extLst>
      <p:ext uri="{BB962C8B-B14F-4D97-AF65-F5344CB8AC3E}">
        <p14:creationId xmlns:p14="http://schemas.microsoft.com/office/powerpoint/2010/main" val="149971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3160D1AF-F00C-4701-B336-22119364E441}" type="slidenum">
              <a:rPr lang="en-GB" altLang="en-US"/>
              <a:pPr/>
              <a:t>‹#›</a:t>
            </a:fld>
            <a:endParaRPr lang="en-GB" altLang="en-US"/>
          </a:p>
        </p:txBody>
      </p:sp>
    </p:spTree>
    <p:extLst>
      <p:ext uri="{BB962C8B-B14F-4D97-AF65-F5344CB8AC3E}">
        <p14:creationId xmlns:p14="http://schemas.microsoft.com/office/powerpoint/2010/main" val="2539259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6FFF717D-D4B0-407C-BA51-9166F71223D5}" type="slidenum">
              <a:rPr lang="en-GB" altLang="en-US"/>
              <a:pPr/>
              <a:t>‹#›</a:t>
            </a:fld>
            <a:endParaRPr lang="en-GB" altLang="en-US"/>
          </a:p>
        </p:txBody>
      </p:sp>
    </p:spTree>
    <p:extLst>
      <p:ext uri="{BB962C8B-B14F-4D97-AF65-F5344CB8AC3E}">
        <p14:creationId xmlns:p14="http://schemas.microsoft.com/office/powerpoint/2010/main" val="342427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03BF1979-4257-437F-A526-776AA2B999F1}" type="slidenum">
              <a:rPr lang="en-GB" altLang="en-US"/>
              <a:pPr/>
              <a:t>‹#›</a:t>
            </a:fld>
            <a:endParaRPr lang="en-GB" altLang="en-US"/>
          </a:p>
        </p:txBody>
      </p:sp>
    </p:spTree>
    <p:extLst>
      <p:ext uri="{BB962C8B-B14F-4D97-AF65-F5344CB8AC3E}">
        <p14:creationId xmlns:p14="http://schemas.microsoft.com/office/powerpoint/2010/main" val="344271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9CFF0DA-267F-4DFC-9C00-083340EE7E74}" type="slidenum">
              <a:rPr lang="en-GB" altLang="en-US"/>
              <a:pPr/>
              <a:t>‹#›</a:t>
            </a:fld>
            <a:endParaRPr lang="en-GB" altLang="en-US"/>
          </a:p>
        </p:txBody>
      </p:sp>
    </p:spTree>
    <p:extLst>
      <p:ext uri="{BB962C8B-B14F-4D97-AF65-F5344CB8AC3E}">
        <p14:creationId xmlns:p14="http://schemas.microsoft.com/office/powerpoint/2010/main" val="108511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D3AA8DD0-42AB-486B-A885-37B0FF4A3F1C}" type="slidenum">
              <a:rPr lang="en-GB" altLang="en-US"/>
              <a:pPr/>
              <a:t>‹#›</a:t>
            </a:fld>
            <a:endParaRPr lang="en-GB" altLang="en-US"/>
          </a:p>
        </p:txBody>
      </p:sp>
    </p:spTree>
    <p:extLst>
      <p:ext uri="{BB962C8B-B14F-4D97-AF65-F5344CB8AC3E}">
        <p14:creationId xmlns:p14="http://schemas.microsoft.com/office/powerpoint/2010/main" val="293160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5FAC9530-3C5B-4EBD-9E3F-BBD90CF96031}" type="slidenum">
              <a:rPr lang="en-GB" altLang="en-US"/>
              <a:pPr/>
              <a:t>‹#›</a:t>
            </a:fld>
            <a:endParaRPr lang="en-GB" altLang="en-US"/>
          </a:p>
        </p:txBody>
      </p:sp>
    </p:spTree>
    <p:extLst>
      <p:ext uri="{BB962C8B-B14F-4D97-AF65-F5344CB8AC3E}">
        <p14:creationId xmlns:p14="http://schemas.microsoft.com/office/powerpoint/2010/main" val="36649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0381A039-F9A9-4866-AAC7-ACBE610513DF}" type="slidenum">
              <a:rPr lang="en-GB" altLang="en-US"/>
              <a:pPr/>
              <a:t>‹#›</a:t>
            </a:fld>
            <a:endParaRPr lang="en-GB" altLang="en-US"/>
          </a:p>
        </p:txBody>
      </p:sp>
    </p:spTree>
    <p:extLst>
      <p:ext uri="{BB962C8B-B14F-4D97-AF65-F5344CB8AC3E}">
        <p14:creationId xmlns:p14="http://schemas.microsoft.com/office/powerpoint/2010/main" val="75639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164CA8C0-EC1C-4921-882E-0582CD1FF141}" type="slidenum">
              <a:rPr lang="en-GB" altLang="en-US"/>
              <a:pPr/>
              <a:t>‹#›</a:t>
            </a:fld>
            <a:endParaRPr lang="en-GB" altLang="en-US"/>
          </a:p>
        </p:txBody>
      </p:sp>
    </p:spTree>
    <p:extLst>
      <p:ext uri="{BB962C8B-B14F-4D97-AF65-F5344CB8AC3E}">
        <p14:creationId xmlns:p14="http://schemas.microsoft.com/office/powerpoint/2010/main" val="3138065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F59EDA61-1C37-49BA-B0CF-2CAA3E5132F8}" type="slidenum">
              <a:rPr lang="en-GB" altLang="en-US"/>
              <a:pPr/>
              <a:t>‹#›</a:t>
            </a:fld>
            <a:endParaRPr lang="en-GB" altLang="en-US"/>
          </a:p>
        </p:txBody>
      </p:sp>
    </p:spTree>
    <p:extLst>
      <p:ext uri="{BB962C8B-B14F-4D97-AF65-F5344CB8AC3E}">
        <p14:creationId xmlns:p14="http://schemas.microsoft.com/office/powerpoint/2010/main" val="382324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8D04376B-BBD3-49FC-A9FD-37939A8445BF}" type="slidenum">
              <a:rPr lang="en-GB" altLang="en-US"/>
              <a:pPr/>
              <a:t>‹#›</a:t>
            </a:fld>
            <a:endParaRPr lang="en-GB" altLang="en-US"/>
          </a:p>
        </p:txBody>
      </p:sp>
    </p:spTree>
    <p:extLst>
      <p:ext uri="{BB962C8B-B14F-4D97-AF65-F5344CB8AC3E}">
        <p14:creationId xmlns:p14="http://schemas.microsoft.com/office/powerpoint/2010/main" val="12644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DDDDA97D-DE43-464A-8C35-17CE6FD8196E}"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77" name="Slide Number Placeholder 4"/>
          <p:cNvSpPr>
            <a:spLocks noGrp="1"/>
          </p:cNvSpPr>
          <p:nvPr>
            <p:ph type="sldNum" sz="quarter" idx="12"/>
          </p:nvPr>
        </p:nvSpPr>
        <p:spPr/>
        <p:txBody>
          <a:bodyPr/>
          <a:lstStyle/>
          <a:p>
            <a:fld id="{25DC22EC-FA38-4418-A7E7-8349CBFC3667}"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Mortgages (1)</a:t>
            </a:r>
            <a:endParaRPr lang="en-US" altLang="en-US"/>
          </a:p>
        </p:txBody>
      </p:sp>
      <p:grpSp>
        <p:nvGrpSpPr>
          <p:cNvPr id="796007" name="Group 359"/>
          <p:cNvGrpSpPr>
            <a:grpSpLocks/>
          </p:cNvGrpSpPr>
          <p:nvPr/>
        </p:nvGrpSpPr>
        <p:grpSpPr bwMode="auto">
          <a:xfrm>
            <a:off x="6651625" y="2759075"/>
            <a:ext cx="928688" cy="1533525"/>
            <a:chOff x="4190" y="1738"/>
            <a:chExt cx="585" cy="966"/>
          </a:xfrm>
        </p:grpSpPr>
        <p:pic>
          <p:nvPicPr>
            <p:cNvPr id="795925" name="Picture 277"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 y="1738"/>
              <a:ext cx="585" cy="764"/>
            </a:xfrm>
            <a:prstGeom prst="rect">
              <a:avLst/>
            </a:prstGeom>
            <a:noFill/>
            <a:extLst>
              <a:ext uri="{909E8E84-426E-40DD-AFC4-6F175D3DCCD1}">
                <a14:hiddenFill xmlns:a14="http://schemas.microsoft.com/office/drawing/2010/main">
                  <a:solidFill>
                    <a:srgbClr val="FFFFFF"/>
                  </a:solidFill>
                </a14:hiddenFill>
              </a:ext>
            </a:extLst>
          </p:spPr>
        </p:pic>
        <p:sp>
          <p:nvSpPr>
            <p:cNvPr id="795936" name="Text Box 288"/>
            <p:cNvSpPr txBox="1">
              <a:spLocks noChangeArrowheads="1"/>
            </p:cNvSpPr>
            <p:nvPr/>
          </p:nvSpPr>
          <p:spPr bwMode="auto">
            <a:xfrm>
              <a:off x="4230" y="2502"/>
              <a:ext cx="449"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Client</a:t>
              </a:r>
              <a:endParaRPr lang="en-US" altLang="en-US" sz="1500">
                <a:solidFill>
                  <a:srgbClr val="FF3300"/>
                </a:solidFill>
              </a:endParaRPr>
            </a:p>
          </p:txBody>
        </p:sp>
      </p:grpSp>
      <p:grpSp>
        <p:nvGrpSpPr>
          <p:cNvPr id="796008" name="Group 360"/>
          <p:cNvGrpSpPr>
            <a:grpSpLocks/>
          </p:cNvGrpSpPr>
          <p:nvPr/>
        </p:nvGrpSpPr>
        <p:grpSpPr bwMode="auto">
          <a:xfrm>
            <a:off x="2987675" y="2747963"/>
            <a:ext cx="3455988" cy="1728787"/>
            <a:chOff x="1882" y="1731"/>
            <a:chExt cx="2177" cy="1089"/>
          </a:xfrm>
        </p:grpSpPr>
        <p:grpSp>
          <p:nvGrpSpPr>
            <p:cNvPr id="795942" name="Group 294"/>
            <p:cNvGrpSpPr>
              <a:grpSpLocks/>
            </p:cNvGrpSpPr>
            <p:nvPr/>
          </p:nvGrpSpPr>
          <p:grpSpPr bwMode="auto">
            <a:xfrm>
              <a:off x="1882" y="1776"/>
              <a:ext cx="582" cy="967"/>
              <a:chOff x="1882" y="1434"/>
              <a:chExt cx="582" cy="967"/>
            </a:xfrm>
          </p:grpSpPr>
          <p:grpSp>
            <p:nvGrpSpPr>
              <p:cNvPr id="795926" name="Group 278"/>
              <p:cNvGrpSpPr>
                <a:grpSpLocks/>
              </p:cNvGrpSpPr>
              <p:nvPr/>
            </p:nvGrpSpPr>
            <p:grpSpPr bwMode="auto">
              <a:xfrm>
                <a:off x="1882" y="1434"/>
                <a:ext cx="582" cy="765"/>
                <a:chOff x="3009" y="2720"/>
                <a:chExt cx="671" cy="851"/>
              </a:xfrm>
            </p:grpSpPr>
            <p:pic>
              <p:nvPicPr>
                <p:cNvPr id="795927" name="Picture 279" descr="imag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009" y="2744"/>
                  <a:ext cx="671" cy="827"/>
                </a:xfrm>
                <a:prstGeom prst="rect">
                  <a:avLst/>
                </a:prstGeom>
                <a:noFill/>
                <a:extLst>
                  <a:ext uri="{909E8E84-426E-40DD-AFC4-6F175D3DCCD1}">
                    <a14:hiddenFill xmlns:a14="http://schemas.microsoft.com/office/drawing/2010/main">
                      <a:solidFill>
                        <a:srgbClr val="FFFFFF"/>
                      </a:solidFill>
                    </a14:hiddenFill>
                  </a:ext>
                </a:extLst>
              </p:spPr>
            </p:pic>
            <p:sp>
              <p:nvSpPr>
                <p:cNvPr id="795928" name="Oval 280"/>
                <p:cNvSpPr>
                  <a:spLocks noChangeArrowheads="1"/>
                </p:cNvSpPr>
                <p:nvPr/>
              </p:nvSpPr>
              <p:spPr bwMode="auto">
                <a:xfrm>
                  <a:off x="3345" y="2744"/>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29" name="Oval 281"/>
                <p:cNvSpPr>
                  <a:spLocks noChangeArrowheads="1"/>
                </p:cNvSpPr>
                <p:nvPr/>
              </p:nvSpPr>
              <p:spPr bwMode="auto">
                <a:xfrm>
                  <a:off x="3470"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0" name="Oval 282"/>
                <p:cNvSpPr>
                  <a:spLocks noChangeArrowheads="1"/>
                </p:cNvSpPr>
                <p:nvPr/>
              </p:nvSpPr>
              <p:spPr bwMode="auto">
                <a:xfrm>
                  <a:off x="3481" y="279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1" name="Oval 283"/>
                <p:cNvSpPr>
                  <a:spLocks noChangeArrowheads="1"/>
                </p:cNvSpPr>
                <p:nvPr/>
              </p:nvSpPr>
              <p:spPr bwMode="auto">
                <a:xfrm>
                  <a:off x="3419" y="272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2" name="Oval 284"/>
                <p:cNvSpPr>
                  <a:spLocks noChangeArrowheads="1"/>
                </p:cNvSpPr>
                <p:nvPr/>
              </p:nvSpPr>
              <p:spPr bwMode="auto">
                <a:xfrm>
                  <a:off x="328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3" name="Oval 285"/>
                <p:cNvSpPr>
                  <a:spLocks noChangeArrowheads="1"/>
                </p:cNvSpPr>
                <p:nvPr/>
              </p:nvSpPr>
              <p:spPr bwMode="auto">
                <a:xfrm>
                  <a:off x="3152" y="2835"/>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34" name="Oval 286"/>
                <p:cNvSpPr>
                  <a:spLocks noChangeArrowheads="1"/>
                </p:cNvSpPr>
                <p:nvPr/>
              </p:nvSpPr>
              <p:spPr bwMode="auto">
                <a:xfrm>
                  <a:off x="3198" y="2750"/>
                  <a:ext cx="125" cy="96"/>
                </a:xfrm>
                <a:prstGeom prst="ellipse">
                  <a:avLst/>
                </a:prstGeom>
                <a:solidFill>
                  <a:schemeClr val="tx1"/>
                </a:solidFill>
                <a:ln w="57150">
                  <a:solidFill>
                    <a:schemeClr val="tx1"/>
                  </a:solidFill>
                  <a:round/>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935" name="Text Box 287"/>
              <p:cNvSpPr txBox="1">
                <a:spLocks noChangeArrowheads="1"/>
              </p:cNvSpPr>
              <p:nvPr/>
            </p:nvSpPr>
            <p:spPr bwMode="auto">
              <a:xfrm>
                <a:off x="1908" y="2199"/>
                <a:ext cx="530" cy="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500">
                    <a:solidFill>
                      <a:srgbClr val="FF3300"/>
                    </a:solidFill>
                  </a:rPr>
                  <a:t>Lawyer</a:t>
                </a:r>
                <a:endParaRPr lang="en-US" altLang="en-US" sz="1500">
                  <a:solidFill>
                    <a:srgbClr val="FF3300"/>
                  </a:solidFill>
                </a:endParaRPr>
              </a:p>
            </p:txBody>
          </p:sp>
        </p:grpSp>
        <p:pic>
          <p:nvPicPr>
            <p:cNvPr id="795941" name="Picture 293"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9" y="1731"/>
              <a:ext cx="707" cy="711"/>
            </a:xfrm>
            <a:prstGeom prst="rect">
              <a:avLst/>
            </a:prstGeom>
            <a:noFill/>
            <a:extLst>
              <a:ext uri="{909E8E84-426E-40DD-AFC4-6F175D3DCCD1}">
                <a14:hiddenFill xmlns:a14="http://schemas.microsoft.com/office/drawing/2010/main">
                  <a:solidFill>
                    <a:srgbClr val="FFFFFF"/>
                  </a:solidFill>
                </a14:hiddenFill>
              </a:ext>
            </a:extLst>
          </p:spPr>
        </p:pic>
        <p:sp>
          <p:nvSpPr>
            <p:cNvPr id="795947" name="Line 299"/>
            <p:cNvSpPr>
              <a:spLocks noChangeShapeType="1"/>
            </p:cNvSpPr>
            <p:nvPr/>
          </p:nvSpPr>
          <p:spPr bwMode="auto">
            <a:xfrm rot="5400000" flipH="1" flipV="1">
              <a:off x="3334" y="1769"/>
              <a:ext cx="0" cy="1450"/>
            </a:xfrm>
            <a:prstGeom prst="line">
              <a:avLst/>
            </a:prstGeom>
            <a:noFill/>
            <a:ln w="57150">
              <a:solidFill>
                <a:schemeClr val="bg2"/>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49" name="Text Box 301"/>
            <p:cNvSpPr txBox="1">
              <a:spLocks noChangeArrowheads="1"/>
            </p:cNvSpPr>
            <p:nvPr/>
          </p:nvSpPr>
          <p:spPr bwMode="auto">
            <a:xfrm>
              <a:off x="2660" y="2494"/>
              <a:ext cx="135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Cash paid into lawyer’s</a:t>
              </a:r>
              <a:br>
                <a:rPr lang="en-GB" altLang="en-US" sz="1400">
                  <a:solidFill>
                    <a:schemeClr val="accent2"/>
                  </a:solidFill>
                </a:rPr>
              </a:br>
              <a:r>
                <a:rPr lang="en-GB" altLang="en-US" sz="1400">
                  <a:solidFill>
                    <a:schemeClr val="accent2"/>
                  </a:solidFill>
                </a:rPr>
                <a:t>trust account</a:t>
              </a:r>
              <a:endParaRPr lang="en-US" altLang="en-US" sz="1400">
                <a:solidFill>
                  <a:schemeClr val="accent2"/>
                </a:solidFill>
              </a:endParaRPr>
            </a:p>
          </p:txBody>
        </p:sp>
      </p:grpSp>
      <p:grpSp>
        <p:nvGrpSpPr>
          <p:cNvPr id="796009" name="Group 361"/>
          <p:cNvGrpSpPr>
            <a:grpSpLocks/>
          </p:cNvGrpSpPr>
          <p:nvPr/>
        </p:nvGrpSpPr>
        <p:grpSpPr bwMode="auto">
          <a:xfrm>
            <a:off x="2287588" y="4354513"/>
            <a:ext cx="2319337" cy="2098675"/>
            <a:chOff x="1441" y="2743"/>
            <a:chExt cx="1461" cy="1322"/>
          </a:xfrm>
        </p:grpSpPr>
        <p:sp>
          <p:nvSpPr>
            <p:cNvPr id="795946" name="Line 298"/>
            <p:cNvSpPr>
              <a:spLocks noChangeShapeType="1"/>
            </p:cNvSpPr>
            <p:nvPr/>
          </p:nvSpPr>
          <p:spPr bwMode="auto">
            <a:xfrm flipH="1">
              <a:off x="2173" y="2743"/>
              <a:ext cx="0" cy="394"/>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5998" name="Group 350"/>
            <p:cNvGrpSpPr>
              <a:grpSpLocks/>
            </p:cNvGrpSpPr>
            <p:nvPr/>
          </p:nvGrpSpPr>
          <p:grpSpPr bwMode="auto">
            <a:xfrm>
              <a:off x="1655" y="3182"/>
              <a:ext cx="1080" cy="557"/>
              <a:chOff x="1074" y="3249"/>
              <a:chExt cx="1080" cy="557"/>
            </a:xfrm>
          </p:grpSpPr>
          <p:grpSp>
            <p:nvGrpSpPr>
              <p:cNvPr id="795981" name="Group 333"/>
              <p:cNvGrpSpPr>
                <a:grpSpLocks/>
              </p:cNvGrpSpPr>
              <p:nvPr/>
            </p:nvGrpSpPr>
            <p:grpSpPr bwMode="auto">
              <a:xfrm>
                <a:off x="1074" y="3353"/>
                <a:ext cx="363" cy="453"/>
                <a:chOff x="1074" y="3353"/>
                <a:chExt cx="363" cy="453"/>
              </a:xfrm>
            </p:grpSpPr>
            <p:sp>
              <p:nvSpPr>
                <p:cNvPr id="795954" name="Rectangle 306"/>
                <p:cNvSpPr>
                  <a:spLocks noChangeArrowheads="1"/>
                </p:cNvSpPr>
                <p:nvPr/>
              </p:nvSpPr>
              <p:spPr bwMode="auto">
                <a:xfrm>
                  <a:off x="1074" y="3353"/>
                  <a:ext cx="363" cy="453"/>
                </a:xfrm>
                <a:prstGeom prst="rect">
                  <a:avLst/>
                </a:prstGeom>
                <a:solidFill>
                  <a:schemeClr val="hlink"/>
                </a:solidFill>
                <a:ln w="3175">
                  <a:solidFill>
                    <a:schemeClr val="tx1"/>
                  </a:solidFill>
                  <a:prstDash val="sysDot"/>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5" name="Rectangle 307"/>
                <p:cNvSpPr>
                  <a:spLocks noChangeArrowheads="1"/>
                </p:cNvSpPr>
                <p:nvPr/>
              </p:nvSpPr>
              <p:spPr bwMode="auto">
                <a:xfrm>
                  <a:off x="1111" y="3431"/>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6" name="Rectangle 308"/>
                <p:cNvSpPr>
                  <a:spLocks noChangeArrowheads="1"/>
                </p:cNvSpPr>
                <p:nvPr/>
              </p:nvSpPr>
              <p:spPr bwMode="auto">
                <a:xfrm>
                  <a:off x="1183"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7" name="Rectangle 309"/>
                <p:cNvSpPr>
                  <a:spLocks noChangeArrowheads="1"/>
                </p:cNvSpPr>
                <p:nvPr/>
              </p:nvSpPr>
              <p:spPr bwMode="auto">
                <a:xfrm>
                  <a:off x="1274"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8" name="Rectangle 310"/>
                <p:cNvSpPr>
                  <a:spLocks noChangeArrowheads="1"/>
                </p:cNvSpPr>
                <p:nvPr/>
              </p:nvSpPr>
              <p:spPr bwMode="auto">
                <a:xfrm>
                  <a:off x="1346"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59" name="Rectangle 311"/>
                <p:cNvSpPr>
                  <a:spLocks noChangeArrowheads="1"/>
                </p:cNvSpPr>
                <p:nvPr/>
              </p:nvSpPr>
              <p:spPr bwMode="auto">
                <a:xfrm>
                  <a:off x="1111" y="3546"/>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1" name="Rectangle 313"/>
                <p:cNvSpPr>
                  <a:spLocks noChangeArrowheads="1"/>
                </p:cNvSpPr>
                <p:nvPr/>
              </p:nvSpPr>
              <p:spPr bwMode="auto">
                <a:xfrm>
                  <a:off x="1274"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2" name="Rectangle 314"/>
                <p:cNvSpPr>
                  <a:spLocks noChangeArrowheads="1"/>
                </p:cNvSpPr>
                <p:nvPr/>
              </p:nvSpPr>
              <p:spPr bwMode="auto">
                <a:xfrm>
                  <a:off x="1346"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3" name="Rectangle 315"/>
                <p:cNvSpPr>
                  <a:spLocks noChangeArrowheads="1"/>
                </p:cNvSpPr>
                <p:nvPr/>
              </p:nvSpPr>
              <p:spPr bwMode="auto">
                <a:xfrm>
                  <a:off x="1111" y="3658"/>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4" name="Rectangle 316"/>
                <p:cNvSpPr>
                  <a:spLocks noChangeArrowheads="1"/>
                </p:cNvSpPr>
                <p:nvPr/>
              </p:nvSpPr>
              <p:spPr bwMode="auto">
                <a:xfrm>
                  <a:off x="1183"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5" name="Rectangle 317"/>
                <p:cNvSpPr>
                  <a:spLocks noChangeArrowheads="1"/>
                </p:cNvSpPr>
                <p:nvPr/>
              </p:nvSpPr>
              <p:spPr bwMode="auto">
                <a:xfrm>
                  <a:off x="1274"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6" name="Rectangle 318"/>
                <p:cNvSpPr>
                  <a:spLocks noChangeArrowheads="1"/>
                </p:cNvSpPr>
                <p:nvPr/>
              </p:nvSpPr>
              <p:spPr bwMode="auto">
                <a:xfrm>
                  <a:off x="1346"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7" name="Rectangle 319"/>
                <p:cNvSpPr>
                  <a:spLocks noChangeArrowheads="1"/>
                </p:cNvSpPr>
                <p:nvPr/>
              </p:nvSpPr>
              <p:spPr bwMode="auto">
                <a:xfrm>
                  <a:off x="1186" y="355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968" name="Rectangle 320"/>
              <p:cNvSpPr>
                <a:spLocks noChangeArrowheads="1"/>
              </p:cNvSpPr>
              <p:nvPr/>
            </p:nvSpPr>
            <p:spPr bwMode="auto">
              <a:xfrm>
                <a:off x="1429" y="3353"/>
                <a:ext cx="363" cy="453"/>
              </a:xfrm>
              <a:prstGeom prst="rect">
                <a:avLst/>
              </a:prstGeom>
              <a:solidFill>
                <a:schemeClr val="hlink"/>
              </a:solidFill>
              <a:ln w="3175">
                <a:solidFill>
                  <a:schemeClr val="tx1"/>
                </a:solidFill>
                <a:prstDash val="sysDot"/>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69" name="Rectangle 321"/>
              <p:cNvSpPr>
                <a:spLocks noChangeArrowheads="1"/>
              </p:cNvSpPr>
              <p:nvPr/>
            </p:nvSpPr>
            <p:spPr bwMode="auto">
              <a:xfrm>
                <a:off x="1466" y="3431"/>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0" name="Rectangle 322"/>
              <p:cNvSpPr>
                <a:spLocks noChangeArrowheads="1"/>
              </p:cNvSpPr>
              <p:nvPr/>
            </p:nvSpPr>
            <p:spPr bwMode="auto">
              <a:xfrm>
                <a:off x="1538"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1" name="Rectangle 323"/>
              <p:cNvSpPr>
                <a:spLocks noChangeArrowheads="1"/>
              </p:cNvSpPr>
              <p:nvPr/>
            </p:nvSpPr>
            <p:spPr bwMode="auto">
              <a:xfrm>
                <a:off x="1629"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2" name="Rectangle 324"/>
              <p:cNvSpPr>
                <a:spLocks noChangeArrowheads="1"/>
              </p:cNvSpPr>
              <p:nvPr/>
            </p:nvSpPr>
            <p:spPr bwMode="auto">
              <a:xfrm>
                <a:off x="1701"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3" name="Rectangle 325"/>
              <p:cNvSpPr>
                <a:spLocks noChangeArrowheads="1"/>
              </p:cNvSpPr>
              <p:nvPr/>
            </p:nvSpPr>
            <p:spPr bwMode="auto">
              <a:xfrm>
                <a:off x="1466" y="3546"/>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4" name="Rectangle 326"/>
              <p:cNvSpPr>
                <a:spLocks noChangeArrowheads="1"/>
              </p:cNvSpPr>
              <p:nvPr/>
            </p:nvSpPr>
            <p:spPr bwMode="auto">
              <a:xfrm>
                <a:off x="1629"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5" name="Rectangle 327"/>
              <p:cNvSpPr>
                <a:spLocks noChangeArrowheads="1"/>
              </p:cNvSpPr>
              <p:nvPr/>
            </p:nvSpPr>
            <p:spPr bwMode="auto">
              <a:xfrm>
                <a:off x="1701"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6" name="Rectangle 328"/>
              <p:cNvSpPr>
                <a:spLocks noChangeArrowheads="1"/>
              </p:cNvSpPr>
              <p:nvPr/>
            </p:nvSpPr>
            <p:spPr bwMode="auto">
              <a:xfrm>
                <a:off x="1466" y="3658"/>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7" name="Rectangle 329"/>
              <p:cNvSpPr>
                <a:spLocks noChangeArrowheads="1"/>
              </p:cNvSpPr>
              <p:nvPr/>
            </p:nvSpPr>
            <p:spPr bwMode="auto">
              <a:xfrm>
                <a:off x="1538"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8" name="Rectangle 330"/>
              <p:cNvSpPr>
                <a:spLocks noChangeArrowheads="1"/>
              </p:cNvSpPr>
              <p:nvPr/>
            </p:nvSpPr>
            <p:spPr bwMode="auto">
              <a:xfrm>
                <a:off x="1629"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79" name="Rectangle 331"/>
              <p:cNvSpPr>
                <a:spLocks noChangeArrowheads="1"/>
              </p:cNvSpPr>
              <p:nvPr/>
            </p:nvSpPr>
            <p:spPr bwMode="auto">
              <a:xfrm>
                <a:off x="1701"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0" name="Rectangle 332"/>
              <p:cNvSpPr>
                <a:spLocks noChangeArrowheads="1"/>
              </p:cNvSpPr>
              <p:nvPr/>
            </p:nvSpPr>
            <p:spPr bwMode="auto">
              <a:xfrm>
                <a:off x="1541" y="355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2" name="AutoShape 334"/>
              <p:cNvSpPr>
                <a:spLocks noChangeArrowheads="1"/>
              </p:cNvSpPr>
              <p:nvPr/>
            </p:nvSpPr>
            <p:spPr bwMode="auto">
              <a:xfrm flipV="1">
                <a:off x="1437" y="3249"/>
                <a:ext cx="355" cy="10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3" name="AutoShape 335"/>
              <p:cNvSpPr>
                <a:spLocks noChangeArrowheads="1"/>
              </p:cNvSpPr>
              <p:nvPr/>
            </p:nvSpPr>
            <p:spPr bwMode="auto">
              <a:xfrm flipV="1">
                <a:off x="1074" y="3249"/>
                <a:ext cx="355" cy="10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4" name="Rectangle 336"/>
              <p:cNvSpPr>
                <a:spLocks noChangeArrowheads="1"/>
              </p:cNvSpPr>
              <p:nvPr/>
            </p:nvSpPr>
            <p:spPr bwMode="auto">
              <a:xfrm>
                <a:off x="1791" y="3353"/>
                <a:ext cx="363" cy="453"/>
              </a:xfrm>
              <a:prstGeom prst="rect">
                <a:avLst/>
              </a:prstGeom>
              <a:solidFill>
                <a:schemeClr val="hlink"/>
              </a:solidFill>
              <a:ln w="3175">
                <a:solidFill>
                  <a:schemeClr val="tx1"/>
                </a:solidFill>
                <a:prstDash val="sysDot"/>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5" name="Rectangle 337"/>
              <p:cNvSpPr>
                <a:spLocks noChangeArrowheads="1"/>
              </p:cNvSpPr>
              <p:nvPr/>
            </p:nvSpPr>
            <p:spPr bwMode="auto">
              <a:xfrm>
                <a:off x="1828" y="3431"/>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6" name="Rectangle 338"/>
              <p:cNvSpPr>
                <a:spLocks noChangeArrowheads="1"/>
              </p:cNvSpPr>
              <p:nvPr/>
            </p:nvSpPr>
            <p:spPr bwMode="auto">
              <a:xfrm>
                <a:off x="1900"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7" name="Rectangle 339"/>
              <p:cNvSpPr>
                <a:spLocks noChangeArrowheads="1"/>
              </p:cNvSpPr>
              <p:nvPr/>
            </p:nvSpPr>
            <p:spPr bwMode="auto">
              <a:xfrm>
                <a:off x="1991"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8" name="Rectangle 340"/>
              <p:cNvSpPr>
                <a:spLocks noChangeArrowheads="1"/>
              </p:cNvSpPr>
              <p:nvPr/>
            </p:nvSpPr>
            <p:spPr bwMode="auto">
              <a:xfrm>
                <a:off x="2063" y="343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89" name="Rectangle 341"/>
              <p:cNvSpPr>
                <a:spLocks noChangeArrowheads="1"/>
              </p:cNvSpPr>
              <p:nvPr/>
            </p:nvSpPr>
            <p:spPr bwMode="auto">
              <a:xfrm>
                <a:off x="1828" y="3546"/>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0" name="Rectangle 342"/>
              <p:cNvSpPr>
                <a:spLocks noChangeArrowheads="1"/>
              </p:cNvSpPr>
              <p:nvPr/>
            </p:nvSpPr>
            <p:spPr bwMode="auto">
              <a:xfrm>
                <a:off x="1991"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1" name="Rectangle 343"/>
              <p:cNvSpPr>
                <a:spLocks noChangeArrowheads="1"/>
              </p:cNvSpPr>
              <p:nvPr/>
            </p:nvSpPr>
            <p:spPr bwMode="auto">
              <a:xfrm>
                <a:off x="2063" y="3545"/>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2" name="Rectangle 344"/>
              <p:cNvSpPr>
                <a:spLocks noChangeArrowheads="1"/>
              </p:cNvSpPr>
              <p:nvPr/>
            </p:nvSpPr>
            <p:spPr bwMode="auto">
              <a:xfrm>
                <a:off x="1828" y="3658"/>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3" name="Rectangle 345"/>
              <p:cNvSpPr>
                <a:spLocks noChangeArrowheads="1"/>
              </p:cNvSpPr>
              <p:nvPr/>
            </p:nvSpPr>
            <p:spPr bwMode="auto">
              <a:xfrm>
                <a:off x="1900"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4" name="Rectangle 346"/>
              <p:cNvSpPr>
                <a:spLocks noChangeArrowheads="1"/>
              </p:cNvSpPr>
              <p:nvPr/>
            </p:nvSpPr>
            <p:spPr bwMode="auto">
              <a:xfrm>
                <a:off x="1991"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5" name="Rectangle 347"/>
              <p:cNvSpPr>
                <a:spLocks noChangeArrowheads="1"/>
              </p:cNvSpPr>
              <p:nvPr/>
            </p:nvSpPr>
            <p:spPr bwMode="auto">
              <a:xfrm>
                <a:off x="2063" y="3657"/>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6" name="Rectangle 348"/>
              <p:cNvSpPr>
                <a:spLocks noChangeArrowheads="1"/>
              </p:cNvSpPr>
              <p:nvPr/>
            </p:nvSpPr>
            <p:spPr bwMode="auto">
              <a:xfrm>
                <a:off x="1903" y="3550"/>
                <a:ext cx="64" cy="90"/>
              </a:xfrm>
              <a:prstGeom prst="rect">
                <a:avLst/>
              </a:prstGeom>
              <a:solidFill>
                <a:srgbClr val="000099"/>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5997" name="AutoShape 349"/>
              <p:cNvSpPr>
                <a:spLocks noChangeArrowheads="1"/>
              </p:cNvSpPr>
              <p:nvPr/>
            </p:nvSpPr>
            <p:spPr bwMode="auto">
              <a:xfrm flipV="1">
                <a:off x="1799" y="3249"/>
                <a:ext cx="355" cy="104"/>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bg2"/>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5999" name="Text Box 351"/>
            <p:cNvSpPr txBox="1">
              <a:spLocks noChangeArrowheads="1"/>
            </p:cNvSpPr>
            <p:nvPr/>
          </p:nvSpPr>
          <p:spPr bwMode="auto">
            <a:xfrm>
              <a:off x="1441" y="3739"/>
              <a:ext cx="1461"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Cash used by lawyer</a:t>
              </a:r>
              <a:br>
                <a:rPr lang="en-GB" altLang="en-US" sz="1400">
                  <a:solidFill>
                    <a:schemeClr val="accent2"/>
                  </a:solidFill>
                </a:rPr>
              </a:br>
              <a:r>
                <a:rPr lang="en-GB" altLang="en-US" sz="1400">
                  <a:solidFill>
                    <a:schemeClr val="accent2"/>
                  </a:solidFill>
                </a:rPr>
                <a:t>to pay client’s mortgages</a:t>
              </a:r>
              <a:endParaRPr lang="en-US" altLang="en-US" sz="1400">
                <a:solidFill>
                  <a:schemeClr val="accent2"/>
                </a:solidFill>
              </a:endParaRPr>
            </a:p>
          </p:txBody>
        </p:sp>
      </p:grpSp>
      <p:grpSp>
        <p:nvGrpSpPr>
          <p:cNvPr id="796010" name="Group 362"/>
          <p:cNvGrpSpPr>
            <a:grpSpLocks/>
          </p:cNvGrpSpPr>
          <p:nvPr/>
        </p:nvGrpSpPr>
        <p:grpSpPr bwMode="auto">
          <a:xfrm>
            <a:off x="3449638" y="755650"/>
            <a:ext cx="4938712" cy="3228975"/>
            <a:chOff x="2173" y="476"/>
            <a:chExt cx="3111" cy="2034"/>
          </a:xfrm>
        </p:grpSpPr>
        <p:sp>
          <p:nvSpPr>
            <p:cNvPr id="795948" name="Line 300"/>
            <p:cNvSpPr>
              <a:spLocks noChangeShapeType="1"/>
            </p:cNvSpPr>
            <p:nvPr/>
          </p:nvSpPr>
          <p:spPr bwMode="auto">
            <a:xfrm flipH="1" flipV="1">
              <a:off x="4876" y="2502"/>
              <a:ext cx="40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1" name="Line 353"/>
            <p:cNvSpPr>
              <a:spLocks noChangeShapeType="1"/>
            </p:cNvSpPr>
            <p:nvPr/>
          </p:nvSpPr>
          <p:spPr bwMode="auto">
            <a:xfrm flipH="1">
              <a:off x="2186" y="1232"/>
              <a:ext cx="0" cy="499"/>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2" name="Line 354"/>
            <p:cNvSpPr>
              <a:spLocks noChangeShapeType="1"/>
            </p:cNvSpPr>
            <p:nvPr/>
          </p:nvSpPr>
          <p:spPr bwMode="auto">
            <a:xfrm flipH="1">
              <a:off x="5268" y="1226"/>
              <a:ext cx="0" cy="1284"/>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03" name="Line 355"/>
            <p:cNvSpPr>
              <a:spLocks noChangeShapeType="1"/>
            </p:cNvSpPr>
            <p:nvPr/>
          </p:nvSpPr>
          <p:spPr bwMode="auto">
            <a:xfrm flipH="1" flipV="1">
              <a:off x="2173" y="1234"/>
              <a:ext cx="3098" cy="0"/>
            </a:xfrm>
            <a:prstGeom prst="line">
              <a:avLst/>
            </a:prstGeom>
            <a:noFill/>
            <a:ln w="571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pic>
          <p:nvPicPr>
            <p:cNvPr id="796004" name="Picture 356" descr="mon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 y="476"/>
              <a:ext cx="707" cy="711"/>
            </a:xfrm>
            <a:prstGeom prst="rect">
              <a:avLst/>
            </a:prstGeom>
            <a:noFill/>
            <a:extLst>
              <a:ext uri="{909E8E84-426E-40DD-AFC4-6F175D3DCCD1}">
                <a14:hiddenFill xmlns:a14="http://schemas.microsoft.com/office/drawing/2010/main">
                  <a:solidFill>
                    <a:srgbClr val="FFFFFF"/>
                  </a:solidFill>
                </a14:hiddenFill>
              </a:ext>
            </a:extLst>
          </p:spPr>
        </p:pic>
        <p:sp>
          <p:nvSpPr>
            <p:cNvPr id="796005" name="Text Box 357"/>
            <p:cNvSpPr txBox="1">
              <a:spLocks noChangeArrowheads="1"/>
            </p:cNvSpPr>
            <p:nvPr/>
          </p:nvSpPr>
          <p:spPr bwMode="auto">
            <a:xfrm>
              <a:off x="3199" y="1232"/>
              <a:ext cx="1090"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400">
                  <a:solidFill>
                    <a:schemeClr val="accent2"/>
                  </a:solidFill>
                </a:rPr>
                <a:t>Client pays lawyer</a:t>
              </a:r>
              <a:br>
                <a:rPr lang="en-GB" altLang="en-US" sz="1400">
                  <a:solidFill>
                    <a:schemeClr val="accent2"/>
                  </a:solidFill>
                </a:rPr>
              </a:br>
              <a:r>
                <a:rPr lang="en-GB" altLang="en-US" sz="1400">
                  <a:solidFill>
                    <a:schemeClr val="accent2"/>
                  </a:solidFill>
                </a:rPr>
                <a:t>a ‘commission’</a:t>
              </a:r>
              <a:endParaRPr lang="en-US" altLang="en-US" sz="1400">
                <a:solidFill>
                  <a:schemeClr val="accent2"/>
                </a:solidFill>
              </a:endParaRP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96007"/>
                                        </p:tgtEl>
                                        <p:attrNameLst>
                                          <p:attrName>style.visibility</p:attrName>
                                        </p:attrNameLst>
                                      </p:cBhvr>
                                      <p:to>
                                        <p:strVal val="visible"/>
                                      </p:to>
                                    </p:set>
                                    <p:animEffect transition="in" filter="checkerboard(across)">
                                      <p:cBhvr>
                                        <p:cTn id="7" dur="1000"/>
                                        <p:tgtEl>
                                          <p:spTgt spid="796007"/>
                                        </p:tgtEl>
                                      </p:cBhvr>
                                    </p:animEffect>
                                  </p:childTnLst>
                                </p:cTn>
                              </p:par>
                            </p:childTnLst>
                          </p:cTn>
                        </p:par>
                        <p:par>
                          <p:cTn id="8" fill="hold" nodeType="afterGroup">
                            <p:stCondLst>
                              <p:cond delay="1000"/>
                            </p:stCondLst>
                            <p:childTnLst>
                              <p:par>
                                <p:cTn id="9" presetID="5" presetClass="entr" presetSubtype="10" fill="hold" nodeType="afterEffect">
                                  <p:stCondLst>
                                    <p:cond delay="0"/>
                                  </p:stCondLst>
                                  <p:childTnLst>
                                    <p:set>
                                      <p:cBhvr>
                                        <p:cTn id="10" dur="1" fill="hold">
                                          <p:stCondLst>
                                            <p:cond delay="0"/>
                                          </p:stCondLst>
                                        </p:cTn>
                                        <p:tgtEl>
                                          <p:spTgt spid="796008"/>
                                        </p:tgtEl>
                                        <p:attrNameLst>
                                          <p:attrName>style.visibility</p:attrName>
                                        </p:attrNameLst>
                                      </p:cBhvr>
                                      <p:to>
                                        <p:strVal val="visible"/>
                                      </p:to>
                                    </p:set>
                                    <p:animEffect transition="in" filter="checkerboard(across)">
                                      <p:cBhvr>
                                        <p:cTn id="11" dur="1000"/>
                                        <p:tgtEl>
                                          <p:spTgt spid="7960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nodeType="clickEffect">
                                  <p:stCondLst>
                                    <p:cond delay="0"/>
                                  </p:stCondLst>
                                  <p:childTnLst>
                                    <p:set>
                                      <p:cBhvr>
                                        <p:cTn id="15" dur="1" fill="hold">
                                          <p:stCondLst>
                                            <p:cond delay="0"/>
                                          </p:stCondLst>
                                        </p:cTn>
                                        <p:tgtEl>
                                          <p:spTgt spid="796009"/>
                                        </p:tgtEl>
                                        <p:attrNameLst>
                                          <p:attrName>style.visibility</p:attrName>
                                        </p:attrNameLst>
                                      </p:cBhvr>
                                      <p:to>
                                        <p:strVal val="visible"/>
                                      </p:to>
                                    </p:set>
                                    <p:animEffect transition="in" filter="checkerboard(across)">
                                      <p:cBhvr>
                                        <p:cTn id="16" dur="1000"/>
                                        <p:tgtEl>
                                          <p:spTgt spid="79600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796010"/>
                                        </p:tgtEl>
                                        <p:attrNameLst>
                                          <p:attrName>style.visibility</p:attrName>
                                        </p:attrNameLst>
                                      </p:cBhvr>
                                      <p:to>
                                        <p:strVal val="visible"/>
                                      </p:to>
                                    </p:set>
                                    <p:animEffect transition="in" filter="checkerboard(across)">
                                      <p:cBhvr>
                                        <p:cTn id="21" dur="1000"/>
                                        <p:tgtEl>
                                          <p:spTgt spid="796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BC189433-F9D3-4B9B-A455-3046C7268130}"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Mortgages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Aim:</a:t>
            </a:r>
            <a:r>
              <a:rPr lang="en-GB" altLang="en-US"/>
              <a:t> mortgage used as a vehicle for the conversion of substantial criminal funds</a:t>
            </a:r>
          </a:p>
          <a:p>
            <a:pPr lvl="1"/>
            <a:r>
              <a:rPr lang="en-GB" altLang="en-US" u="sng"/>
              <a:t>Types of mortgage</a:t>
            </a:r>
            <a:r>
              <a:rPr lang="en-GB" altLang="en-US"/>
              <a:t>:  any real property, residential or commercial</a:t>
            </a:r>
          </a:p>
          <a:p>
            <a:pPr lvl="1"/>
            <a:r>
              <a:rPr lang="en-GB" altLang="en-US" u="sng"/>
              <a:t>Entities involved</a:t>
            </a:r>
            <a:r>
              <a:rPr lang="en-GB" altLang="en-US"/>
              <a:t>:  individuals, syndicates, companies – anyone who might legitimately want to make an investment in real property</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Property portfolio is a good investment</a:t>
            </a:r>
          </a:p>
          <a:p>
            <a:pPr lvl="1"/>
            <a:r>
              <a:rPr lang="en-GB" altLang="en-US"/>
              <a:t>Property company structures provide a suitable vehicle for other types of trade-based money laundering</a:t>
            </a:r>
          </a:p>
          <a:p>
            <a:pPr lvl="1">
              <a:buFont typeface="Wingdings" panose="05000000000000000000" pitchFamily="2" charset="2"/>
              <a:buNone/>
            </a:pPr>
            <a:endParaRPr lang="en-GB" altLang="en-US"/>
          </a:p>
          <a:p>
            <a:pPr lvl="1"/>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BBA2418F-7E77-4516-9ED3-E7B5483AA9E2}"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Mortgages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Difficulties at application in securing identification and background details for the mortgagor</a:t>
            </a:r>
          </a:p>
          <a:p>
            <a:pPr lvl="1"/>
            <a:r>
              <a:rPr lang="en-GB" altLang="en-US"/>
              <a:t>Payments from apparently unconnected third parties</a:t>
            </a:r>
          </a:p>
          <a:p>
            <a:pPr lvl="1"/>
            <a:r>
              <a:rPr lang="en-GB" altLang="en-US"/>
              <a:t>Overpayments which are inconsistent with the known wealth and business of the mortgagor</a:t>
            </a:r>
          </a:p>
          <a:p>
            <a:pPr lvl="1"/>
            <a:r>
              <a:rPr lang="en-GB" altLang="en-US"/>
              <a:t>Large cash payments used to reduce the amount of mortgage</a:t>
            </a:r>
          </a:p>
          <a:p>
            <a:pPr lvl="1"/>
            <a:r>
              <a:rPr lang="en-GB" altLang="en-US"/>
              <a:t>Early and unexplained repayment of mortgage in full</a:t>
            </a:r>
          </a:p>
          <a:p>
            <a:pPr lvl="1"/>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26424</TotalTime>
  <Words>778</Words>
  <Application>Microsoft Office PowerPoint</Application>
  <PresentationFormat>On-screen Show (4:3)</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Mortgages (1)</vt:lpstr>
      <vt:lpstr>Mortgages (2)</vt:lpstr>
      <vt:lpstr>Mortgages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1027</cp:revision>
  <dcterms:modified xsi:type="dcterms:W3CDTF">2016-09-07T12:13:58Z</dcterms:modified>
</cp:coreProperties>
</file>