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FF978F"/>
    <a:srgbClr val="33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404" autoAdjust="0"/>
  </p:normalViewPr>
  <p:slideViewPr>
    <p:cSldViewPr snapToObjects="1">
      <p:cViewPr varScale="1">
        <p:scale>
          <a:sx n="48" d="100"/>
          <a:sy n="48" d="100"/>
        </p:scale>
        <p:origin x="2486"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2185E137-F3EE-424D-8940-1499EFCA78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BF843F9E-999F-406C-BA8C-7BF8FC00761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600B57-D65C-4363-BEBC-3374186AB82A}"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u="sng">
                <a:latin typeface="Arial" panose="020B0604020202020204" pitchFamily="34" charset="0"/>
              </a:rPr>
              <a:t>Overseas funds transfers – how they can be used to fund terrorism:</a:t>
            </a:r>
          </a:p>
          <a:p>
            <a:pPr marL="228600" indent="-228600" algn="just">
              <a:buFontTx/>
              <a:buAutoNum type="arabicPeriod"/>
            </a:pPr>
            <a:r>
              <a:rPr lang="en-GB" altLang="en-US">
                <a:latin typeface="Arial" panose="020B0604020202020204" pitchFamily="34" charset="0"/>
              </a:rPr>
              <a:t>This example is based on what really happened with 9/11.  Operatives use student visas or other official permissions to base themselves legitimately in the target country, where they open bank accounts.</a:t>
            </a:r>
          </a:p>
          <a:p>
            <a:pPr marL="228600" indent="-228600" algn="just">
              <a:buFontTx/>
              <a:buAutoNum type="arabicPeriod"/>
            </a:pPr>
            <a:r>
              <a:rPr lang="en-GB" altLang="en-US">
                <a:latin typeface="Arial" panose="020B0604020202020204" pitchFamily="34" charset="0"/>
              </a:rPr>
              <a:t>Funds are received into these accounts via electronic transfers from various overseas third party accounts.</a:t>
            </a:r>
          </a:p>
          <a:p>
            <a:pPr marL="228600" indent="-228600" algn="just">
              <a:buFontTx/>
              <a:buAutoNum type="arabicPeriod"/>
            </a:pPr>
            <a:r>
              <a:rPr lang="en-GB" altLang="en-US">
                <a:latin typeface="Arial" panose="020B0604020202020204" pitchFamily="34" charset="0"/>
              </a:rPr>
              <a:t>The operatives use ATM cards to make cash withdrawals….</a:t>
            </a:r>
          </a:p>
          <a:p>
            <a:pPr marL="228600" indent="-228600" algn="just">
              <a:buFontTx/>
              <a:buAutoNum type="arabicPeriod"/>
            </a:pPr>
            <a:r>
              <a:rPr lang="en-GB" altLang="en-US">
                <a:latin typeface="Arial" panose="020B0604020202020204" pitchFamily="34" charset="0"/>
              </a:rPr>
              <a:t>… using the cash to fund their day-to-day living costs of food, rent, college fees, etc…</a:t>
            </a:r>
          </a:p>
          <a:p>
            <a:pPr marL="228600" indent="-228600" algn="just">
              <a:buFontTx/>
              <a:buAutoNum type="arabicPeriod"/>
            </a:pPr>
            <a:r>
              <a:rPr lang="en-GB" altLang="en-US">
                <a:latin typeface="Arial" panose="020B0604020202020204" pitchFamily="34" charset="0"/>
              </a:rPr>
              <a:t>… and using it also to fund purchases and activities in preparation for terror attacks within the host country.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AB85233-5020-470E-BECF-F8C14E176D10}"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marL="228600" indent="-228600"/>
            <a:r>
              <a:rPr lang="en-GB" altLang="en-US" sz="1300" u="sng">
                <a:latin typeface="Arial" panose="020B0604020202020204" pitchFamily="34" charset="0"/>
              </a:rPr>
              <a:t>Key facts</a:t>
            </a:r>
          </a:p>
          <a:p>
            <a:pPr marL="228600" indent="-228600"/>
            <a:r>
              <a:rPr lang="en-GB" altLang="en-US" sz="1300">
                <a:latin typeface="Arial" panose="020B0604020202020204" pitchFamily="34" charset="0"/>
              </a:rPr>
              <a:t>With modern technology (and in particular since 9/11) it is a fairly universal requirement that careful records must be kept of the originator details for any electronic financial transactions.   This is clearly a risk to terrorists as it increases the chances of detection.</a:t>
            </a:r>
          </a:p>
          <a:p>
            <a:pPr marL="228600" indent="-228600"/>
            <a:r>
              <a:rPr lang="en-GB" altLang="en-US" sz="1300">
                <a:latin typeface="Arial" panose="020B0604020202020204" pitchFamily="34" charset="0"/>
              </a:rPr>
              <a:t>However, the sheer volume of electronic transactions that are carried out globally each day acts in the terrorists’ favour and reduces the likelihood that their transactions will be detected.  Transactions that are unremarkable in their features are unlikely to attract the attention of banking staff or even of a bank’s automated monitoring systems, and provided the terrorists keep their transactions within the bounds of what appears normal, there is a chance that they will pass unnoticed.</a:t>
            </a:r>
          </a:p>
          <a:p>
            <a:pPr marL="228600" indent="-228600"/>
            <a:r>
              <a:rPr lang="en-GB" altLang="en-US" sz="1300">
                <a:latin typeface="Arial" panose="020B0604020202020204" pitchFamily="34" charset="0"/>
              </a:rPr>
              <a:t>It is also known that the third party originators of these overseas transfers are usually unconnected with terrorism and so would not automatically arise suspicion when identified.  The terrorist group provides the funds, but the people providing the account facilities and being named as the originators of the transfers are often family members or others who are able to provide a legitimate and plausible reason for their association with the operative to whom the funds are being sent. </a:t>
            </a:r>
          </a:p>
          <a:p>
            <a:pPr marL="228600" indent="-228600"/>
            <a:endParaRPr lang="en-GB" altLang="en-US" sz="1300">
              <a:latin typeface="Arial" panose="020B0604020202020204" pitchFamily="34" charset="0"/>
            </a:endParaRPr>
          </a:p>
          <a:p>
            <a:pPr marL="228600" indent="-228600"/>
            <a:r>
              <a:rPr lang="en-GB" altLang="en-US" sz="1300" u="sng">
                <a:latin typeface="Arial" panose="020B0604020202020204" pitchFamily="34" charset="0"/>
              </a:rPr>
              <a:t>Terrorist financier’s perspective</a:t>
            </a:r>
          </a:p>
          <a:p>
            <a:pPr marL="228600" indent="-228600"/>
            <a:r>
              <a:rPr lang="en-GB" altLang="en-US" sz="1300">
                <a:latin typeface="Arial" panose="020B0604020202020204" pitchFamily="34" charset="0"/>
              </a:rPr>
              <a:t>Given the heightened risk of detection, why would terrorists </a:t>
            </a:r>
            <a:r>
              <a:rPr lang="en-GB" altLang="en-US" sz="1300" i="1">
                <a:latin typeface="Arial" panose="020B0604020202020204" pitchFamily="34" charset="0"/>
              </a:rPr>
              <a:t>use</a:t>
            </a:r>
            <a:r>
              <a:rPr lang="en-GB" altLang="en-US" sz="1300">
                <a:latin typeface="Arial" panose="020B0604020202020204" pitchFamily="34" charset="0"/>
              </a:rPr>
              <a:t> electronic transfers?  One reason is the speed and immediacy of the transaction; money can be relocated and then moved electronically again and again before the authorities have even </a:t>
            </a:r>
            <a:r>
              <a:rPr lang="en-GB" altLang="en-US" sz="1300" i="1">
                <a:latin typeface="Arial" panose="020B0604020202020204" pitchFamily="34" charset="0"/>
              </a:rPr>
              <a:t>begun</a:t>
            </a:r>
            <a:r>
              <a:rPr lang="en-GB" altLang="en-US" sz="1300">
                <a:latin typeface="Arial" panose="020B0604020202020204" pitchFamily="34" charset="0"/>
              </a:rPr>
              <a:t> to notice anything suspicious. </a:t>
            </a:r>
          </a:p>
          <a:p>
            <a:pPr marL="228600" indent="-228600"/>
            <a:r>
              <a:rPr lang="en-GB" altLang="en-US" sz="1300">
                <a:latin typeface="Arial" panose="020B0604020202020204" pitchFamily="34" charset="0"/>
              </a:rPr>
              <a:t>Another attraction from the terrorists’ point of view is the fact that electronic payment is a perfectly legal way of moving money around – unlike cash smuggling which is clearly </a:t>
            </a:r>
            <a:r>
              <a:rPr lang="en-GB" altLang="en-US" sz="1300" i="1">
                <a:latin typeface="Arial" panose="020B0604020202020204" pitchFamily="34" charset="0"/>
              </a:rPr>
              <a:t>illegal </a:t>
            </a:r>
            <a:r>
              <a:rPr lang="en-GB" altLang="en-US" sz="1300">
                <a:latin typeface="Arial" panose="020B0604020202020204" pitchFamily="34" charset="0"/>
              </a:rPr>
              <a:t>and a more risky way to go about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5B464B-6BA4-4299-A56F-2FBD95E2588C}"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 features and behaviours shown on this slide illustrate potential causes for suspicion regarding electronic transfers, particularly transfers from overseas.</a:t>
            </a:r>
          </a:p>
          <a:p>
            <a:r>
              <a:rPr lang="en-GB" altLang="en-US" sz="100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A1EBD539-FFBD-4EE7-9B30-2840747B92A7}" type="slidenum">
              <a:rPr lang="en-GB" altLang="en-US"/>
              <a:pPr/>
              <a:t>‹#›</a:t>
            </a:fld>
            <a:endParaRPr lang="en-GB" altLang="en-US"/>
          </a:p>
        </p:txBody>
      </p:sp>
    </p:spTree>
    <p:extLst>
      <p:ext uri="{BB962C8B-B14F-4D97-AF65-F5344CB8AC3E}">
        <p14:creationId xmlns:p14="http://schemas.microsoft.com/office/powerpoint/2010/main" val="1412060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3B954722-213A-406E-8D32-C77967FD1144}" type="slidenum">
              <a:rPr lang="en-GB" altLang="en-US"/>
              <a:pPr/>
              <a:t>‹#›</a:t>
            </a:fld>
            <a:endParaRPr lang="en-GB" altLang="en-US"/>
          </a:p>
        </p:txBody>
      </p:sp>
    </p:spTree>
    <p:extLst>
      <p:ext uri="{BB962C8B-B14F-4D97-AF65-F5344CB8AC3E}">
        <p14:creationId xmlns:p14="http://schemas.microsoft.com/office/powerpoint/2010/main" val="66661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BCD6AD72-A034-4851-8214-602FE1D666B8}" type="slidenum">
              <a:rPr lang="en-GB" altLang="en-US"/>
              <a:pPr/>
              <a:t>‹#›</a:t>
            </a:fld>
            <a:endParaRPr lang="en-GB" altLang="en-US"/>
          </a:p>
        </p:txBody>
      </p:sp>
    </p:spTree>
    <p:extLst>
      <p:ext uri="{BB962C8B-B14F-4D97-AF65-F5344CB8AC3E}">
        <p14:creationId xmlns:p14="http://schemas.microsoft.com/office/powerpoint/2010/main" val="394451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601F7935-15DA-4D48-ADBD-0B442A481646}" type="slidenum">
              <a:rPr lang="en-GB" altLang="en-US"/>
              <a:pPr/>
              <a:t>‹#›</a:t>
            </a:fld>
            <a:endParaRPr lang="en-GB" altLang="en-US"/>
          </a:p>
        </p:txBody>
      </p:sp>
    </p:spTree>
    <p:extLst>
      <p:ext uri="{BB962C8B-B14F-4D97-AF65-F5344CB8AC3E}">
        <p14:creationId xmlns:p14="http://schemas.microsoft.com/office/powerpoint/2010/main" val="280074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48360D79-7F30-41B4-8FE4-D8F0FD4199A4}" type="slidenum">
              <a:rPr lang="en-GB" altLang="en-US"/>
              <a:pPr/>
              <a:t>‹#›</a:t>
            </a:fld>
            <a:endParaRPr lang="en-GB" altLang="en-US"/>
          </a:p>
        </p:txBody>
      </p:sp>
    </p:spTree>
    <p:extLst>
      <p:ext uri="{BB962C8B-B14F-4D97-AF65-F5344CB8AC3E}">
        <p14:creationId xmlns:p14="http://schemas.microsoft.com/office/powerpoint/2010/main" val="362589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450B060F-F59B-4580-BBE5-5E348FA7D2FF}" type="slidenum">
              <a:rPr lang="en-GB" altLang="en-US"/>
              <a:pPr/>
              <a:t>‹#›</a:t>
            </a:fld>
            <a:endParaRPr lang="en-GB" altLang="en-US"/>
          </a:p>
        </p:txBody>
      </p:sp>
    </p:spTree>
    <p:extLst>
      <p:ext uri="{BB962C8B-B14F-4D97-AF65-F5344CB8AC3E}">
        <p14:creationId xmlns:p14="http://schemas.microsoft.com/office/powerpoint/2010/main" val="300040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97EEBB4A-A1F0-45DC-A630-C6ED9850A550}" type="slidenum">
              <a:rPr lang="en-GB" altLang="en-US"/>
              <a:pPr/>
              <a:t>‹#›</a:t>
            </a:fld>
            <a:endParaRPr lang="en-GB" altLang="en-US"/>
          </a:p>
        </p:txBody>
      </p:sp>
    </p:spTree>
    <p:extLst>
      <p:ext uri="{BB962C8B-B14F-4D97-AF65-F5344CB8AC3E}">
        <p14:creationId xmlns:p14="http://schemas.microsoft.com/office/powerpoint/2010/main" val="296387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ED6C7413-66A1-403B-A253-923B24EA86C5}" type="slidenum">
              <a:rPr lang="en-GB" altLang="en-US"/>
              <a:pPr/>
              <a:t>‹#›</a:t>
            </a:fld>
            <a:endParaRPr lang="en-GB" altLang="en-US"/>
          </a:p>
        </p:txBody>
      </p:sp>
    </p:spTree>
    <p:extLst>
      <p:ext uri="{BB962C8B-B14F-4D97-AF65-F5344CB8AC3E}">
        <p14:creationId xmlns:p14="http://schemas.microsoft.com/office/powerpoint/2010/main" val="107408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DD044B70-45FB-4960-89AB-D228A86349D9}" type="slidenum">
              <a:rPr lang="en-GB" altLang="en-US"/>
              <a:pPr/>
              <a:t>‹#›</a:t>
            </a:fld>
            <a:endParaRPr lang="en-GB" altLang="en-US"/>
          </a:p>
        </p:txBody>
      </p:sp>
    </p:spTree>
    <p:extLst>
      <p:ext uri="{BB962C8B-B14F-4D97-AF65-F5344CB8AC3E}">
        <p14:creationId xmlns:p14="http://schemas.microsoft.com/office/powerpoint/2010/main" val="320722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9F7E8A35-C2D3-4E5F-B47D-D77F4E8F2ED0}" type="slidenum">
              <a:rPr lang="en-GB" altLang="en-US"/>
              <a:pPr/>
              <a:t>‹#›</a:t>
            </a:fld>
            <a:endParaRPr lang="en-GB" altLang="en-US"/>
          </a:p>
        </p:txBody>
      </p:sp>
    </p:spTree>
    <p:extLst>
      <p:ext uri="{BB962C8B-B14F-4D97-AF65-F5344CB8AC3E}">
        <p14:creationId xmlns:p14="http://schemas.microsoft.com/office/powerpoint/2010/main" val="317790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9C9EEC77-05B2-4695-B987-C3E4EA391E09}" type="slidenum">
              <a:rPr lang="en-GB" altLang="en-US"/>
              <a:pPr/>
              <a:t>‹#›</a:t>
            </a:fld>
            <a:endParaRPr lang="en-GB" altLang="en-US"/>
          </a:p>
        </p:txBody>
      </p:sp>
    </p:spTree>
    <p:extLst>
      <p:ext uri="{BB962C8B-B14F-4D97-AF65-F5344CB8AC3E}">
        <p14:creationId xmlns:p14="http://schemas.microsoft.com/office/powerpoint/2010/main" val="16230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259921F0-9C4B-4E44-9FFC-12E428650EF8}"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
          <p:cNvSpPr>
            <a:spLocks noGrp="1"/>
          </p:cNvSpPr>
          <p:nvPr>
            <p:ph type="sldNum" sz="quarter" idx="12"/>
          </p:nvPr>
        </p:nvSpPr>
        <p:spPr/>
        <p:txBody>
          <a:bodyPr/>
          <a:lstStyle/>
          <a:p>
            <a:fld id="{985DA29E-F1DA-4861-BC50-C0457DED1316}" type="slidenum">
              <a:rPr lang="en-GB" altLang="en-US"/>
              <a:pPr/>
              <a:t>1</a:t>
            </a:fld>
            <a:endParaRPr lang="en-GB" altLang="en-US"/>
          </a:p>
        </p:txBody>
      </p:sp>
      <p:grpSp>
        <p:nvGrpSpPr>
          <p:cNvPr id="796200" name="Group 552"/>
          <p:cNvGrpSpPr>
            <a:grpSpLocks/>
          </p:cNvGrpSpPr>
          <p:nvPr/>
        </p:nvGrpSpPr>
        <p:grpSpPr bwMode="auto">
          <a:xfrm>
            <a:off x="6372225" y="2994025"/>
            <a:ext cx="669925" cy="798513"/>
            <a:chOff x="4584" y="1026"/>
            <a:chExt cx="422" cy="503"/>
          </a:xfrm>
        </p:grpSpPr>
        <p:pic>
          <p:nvPicPr>
            <p:cNvPr id="796190" name="Picture 542"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7" y="1073"/>
              <a:ext cx="369" cy="456"/>
            </a:xfrm>
            <a:prstGeom prst="rect">
              <a:avLst/>
            </a:prstGeom>
            <a:noFill/>
            <a:extLst>
              <a:ext uri="{909E8E84-426E-40DD-AFC4-6F175D3DCCD1}">
                <a14:hiddenFill xmlns:a14="http://schemas.microsoft.com/office/drawing/2010/main">
                  <a:solidFill>
                    <a:srgbClr val="FFFFFF"/>
                  </a:solidFill>
                </a14:hiddenFill>
              </a:ext>
            </a:extLst>
          </p:spPr>
        </p:pic>
        <p:sp>
          <p:nvSpPr>
            <p:cNvPr id="796197" name="Rectangle 549"/>
            <p:cNvSpPr>
              <a:spLocks noChangeArrowheads="1"/>
            </p:cNvSpPr>
            <p:nvPr/>
          </p:nvSpPr>
          <p:spPr bwMode="auto">
            <a:xfrm>
              <a:off x="4584" y="1026"/>
              <a:ext cx="111" cy="13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8" name="Rectangle 550"/>
            <p:cNvSpPr>
              <a:spLocks noChangeArrowheads="1"/>
            </p:cNvSpPr>
            <p:nvPr/>
          </p:nvSpPr>
          <p:spPr bwMode="auto">
            <a:xfrm>
              <a:off x="4819" y="1208"/>
              <a:ext cx="111" cy="90"/>
            </a:xfrm>
            <a:prstGeom prst="rect">
              <a:avLst/>
            </a:prstGeom>
            <a:solidFill>
              <a:schemeClr val="tx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9" name="Rectangle 551"/>
            <p:cNvSpPr>
              <a:spLocks noChangeArrowheads="1"/>
            </p:cNvSpPr>
            <p:nvPr/>
          </p:nvSpPr>
          <p:spPr bwMode="auto">
            <a:xfrm rot="-456493">
              <a:off x="4824" y="1253"/>
              <a:ext cx="111" cy="90"/>
            </a:xfrm>
            <a:prstGeom prst="rect">
              <a:avLst/>
            </a:prstGeom>
            <a:solidFill>
              <a:schemeClr val="tx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02" name="Group 554"/>
          <p:cNvGrpSpPr>
            <a:grpSpLocks/>
          </p:cNvGrpSpPr>
          <p:nvPr/>
        </p:nvGrpSpPr>
        <p:grpSpPr bwMode="auto">
          <a:xfrm>
            <a:off x="5148263" y="3281363"/>
            <a:ext cx="585787" cy="746125"/>
            <a:chOff x="3009" y="2720"/>
            <a:chExt cx="671" cy="851"/>
          </a:xfrm>
        </p:grpSpPr>
        <p:pic>
          <p:nvPicPr>
            <p:cNvPr id="796203" name="Picture 555"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204" name="Oval 556"/>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5" name="Oval 557"/>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6" name="Oval 558"/>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7" name="Oval 559"/>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8" name="Oval 560"/>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9" name="Oval 561"/>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10" name="Oval 562"/>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12" name="Group 564"/>
          <p:cNvGrpSpPr>
            <a:grpSpLocks/>
          </p:cNvGrpSpPr>
          <p:nvPr/>
        </p:nvGrpSpPr>
        <p:grpSpPr bwMode="auto">
          <a:xfrm>
            <a:off x="3779838" y="3276600"/>
            <a:ext cx="585787" cy="725488"/>
            <a:chOff x="1136" y="2785"/>
            <a:chExt cx="369" cy="457"/>
          </a:xfrm>
        </p:grpSpPr>
        <p:pic>
          <p:nvPicPr>
            <p:cNvPr id="796213" name="Picture 565"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214" name="Freeform 566"/>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652" name="Rectangle 4"/>
          <p:cNvSpPr>
            <a:spLocks noGrp="1" noChangeArrowheads="1"/>
          </p:cNvSpPr>
          <p:nvPr>
            <p:ph type="title"/>
          </p:nvPr>
        </p:nvSpPr>
        <p:spPr/>
        <p:txBody>
          <a:bodyPr/>
          <a:lstStyle/>
          <a:p>
            <a:r>
              <a:rPr lang="en-GB" altLang="en-US"/>
              <a:t>Overseas Funds Transfers (1)</a:t>
            </a:r>
            <a:endParaRPr lang="en-US" altLang="en-US"/>
          </a:p>
        </p:txBody>
      </p:sp>
      <p:grpSp>
        <p:nvGrpSpPr>
          <p:cNvPr id="796219" name="Group 571"/>
          <p:cNvGrpSpPr>
            <a:grpSpLocks/>
          </p:cNvGrpSpPr>
          <p:nvPr/>
        </p:nvGrpSpPr>
        <p:grpSpPr bwMode="auto">
          <a:xfrm>
            <a:off x="4859338" y="5497513"/>
            <a:ext cx="2738437" cy="993775"/>
            <a:chOff x="3061" y="3463"/>
            <a:chExt cx="1725" cy="626"/>
          </a:xfrm>
        </p:grpSpPr>
        <p:grpSp>
          <p:nvGrpSpPr>
            <p:cNvPr id="796175" name="Group 527"/>
            <p:cNvGrpSpPr>
              <a:grpSpLocks/>
            </p:cNvGrpSpPr>
            <p:nvPr/>
          </p:nvGrpSpPr>
          <p:grpSpPr bwMode="auto">
            <a:xfrm>
              <a:off x="3787" y="3463"/>
              <a:ext cx="999" cy="558"/>
              <a:chOff x="3470" y="3996"/>
              <a:chExt cx="999" cy="678"/>
            </a:xfrm>
          </p:grpSpPr>
          <p:pic>
            <p:nvPicPr>
              <p:cNvPr id="796152" name="Picture 504" descr="G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75285">
                <a:off x="3470" y="3996"/>
                <a:ext cx="444" cy="255"/>
              </a:xfrm>
              <a:prstGeom prst="rect">
                <a:avLst/>
              </a:prstGeom>
              <a:noFill/>
              <a:extLst>
                <a:ext uri="{909E8E84-426E-40DD-AFC4-6F175D3DCCD1}">
                  <a14:hiddenFill xmlns:a14="http://schemas.microsoft.com/office/drawing/2010/main">
                    <a:solidFill>
                      <a:srgbClr val="FFFFFF"/>
                    </a:solidFill>
                  </a14:hiddenFill>
                </a:ext>
              </a:extLst>
            </p:spPr>
          </p:pic>
          <p:pic>
            <p:nvPicPr>
              <p:cNvPr id="796153" name="Picture 505" descr="G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75285">
                <a:off x="3657" y="4088"/>
                <a:ext cx="443" cy="254"/>
              </a:xfrm>
              <a:prstGeom prst="rect">
                <a:avLst/>
              </a:prstGeom>
              <a:noFill/>
              <a:extLst>
                <a:ext uri="{909E8E84-426E-40DD-AFC4-6F175D3DCCD1}">
                  <a14:hiddenFill xmlns:a14="http://schemas.microsoft.com/office/drawing/2010/main">
                    <a:solidFill>
                      <a:srgbClr val="FFFFFF"/>
                    </a:solidFill>
                  </a14:hiddenFill>
                </a:ext>
              </a:extLst>
            </p:spPr>
          </p:pic>
          <p:pic>
            <p:nvPicPr>
              <p:cNvPr id="796154" name="Picture 506" descr="G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75285">
                <a:off x="3843" y="4237"/>
                <a:ext cx="444" cy="255"/>
              </a:xfrm>
              <a:prstGeom prst="rect">
                <a:avLst/>
              </a:prstGeom>
              <a:noFill/>
              <a:extLst>
                <a:ext uri="{909E8E84-426E-40DD-AFC4-6F175D3DCCD1}">
                  <a14:hiddenFill xmlns:a14="http://schemas.microsoft.com/office/drawing/2010/main">
                    <a:solidFill>
                      <a:srgbClr val="FFFFFF"/>
                    </a:solidFill>
                  </a14:hiddenFill>
                </a:ext>
              </a:extLst>
            </p:spPr>
          </p:pic>
          <p:pic>
            <p:nvPicPr>
              <p:cNvPr id="796156" name="Picture 508" descr="G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75285">
                <a:off x="4025" y="4419"/>
                <a:ext cx="444" cy="255"/>
              </a:xfrm>
              <a:prstGeom prst="rect">
                <a:avLst/>
              </a:prstGeom>
              <a:noFill/>
              <a:extLst>
                <a:ext uri="{909E8E84-426E-40DD-AFC4-6F175D3DCCD1}">
                  <a14:hiddenFill xmlns:a14="http://schemas.microsoft.com/office/drawing/2010/main">
                    <a:solidFill>
                      <a:srgbClr val="FFFFFF"/>
                    </a:solidFill>
                  </a14:hiddenFill>
                </a:ext>
              </a:extLst>
            </p:spPr>
          </p:pic>
        </p:grpSp>
        <p:sp>
          <p:nvSpPr>
            <p:cNvPr id="796176" name="AutoShape 528"/>
            <p:cNvSpPr>
              <a:spLocks noChangeArrowheads="1"/>
            </p:cNvSpPr>
            <p:nvPr/>
          </p:nvSpPr>
          <p:spPr bwMode="auto">
            <a:xfrm flipV="1">
              <a:off x="3061" y="3463"/>
              <a:ext cx="895" cy="62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chemeClr val="bg1"/>
                </a:gs>
                <a:gs pos="100000">
                  <a:srgbClr val="9999FF"/>
                </a:gs>
              </a:gsLst>
              <a:path path="rect">
                <a:fillToRect l="50000" t="50000" r="50000" b="50000"/>
              </a:path>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18" name="Group 570"/>
          <p:cNvGrpSpPr>
            <a:grpSpLocks/>
          </p:cNvGrpSpPr>
          <p:nvPr/>
        </p:nvGrpSpPr>
        <p:grpSpPr bwMode="auto">
          <a:xfrm>
            <a:off x="2459038" y="5319713"/>
            <a:ext cx="2544762" cy="1277937"/>
            <a:chOff x="1549" y="3351"/>
            <a:chExt cx="1603" cy="805"/>
          </a:xfrm>
        </p:grpSpPr>
        <p:pic>
          <p:nvPicPr>
            <p:cNvPr id="796147" name="Picture 499" descr="MCj0413500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9" y="3351"/>
              <a:ext cx="696" cy="805"/>
            </a:xfrm>
            <a:prstGeom prst="rect">
              <a:avLst/>
            </a:prstGeom>
            <a:noFill/>
            <a:extLst>
              <a:ext uri="{909E8E84-426E-40DD-AFC4-6F175D3DCCD1}">
                <a14:hiddenFill xmlns:a14="http://schemas.microsoft.com/office/drawing/2010/main">
                  <a:solidFill>
                    <a:srgbClr val="FFFFFF"/>
                  </a:solidFill>
                </a14:hiddenFill>
              </a:ext>
            </a:extLst>
          </p:spPr>
        </p:pic>
        <p:sp>
          <p:nvSpPr>
            <p:cNvPr id="796163" name="AutoShape 515"/>
            <p:cNvSpPr>
              <a:spLocks noChangeArrowheads="1"/>
            </p:cNvSpPr>
            <p:nvPr/>
          </p:nvSpPr>
          <p:spPr bwMode="auto">
            <a:xfrm flipH="1" flipV="1">
              <a:off x="2257" y="3463"/>
              <a:ext cx="895" cy="62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chemeClr val="bg1"/>
                </a:gs>
                <a:gs pos="100000">
                  <a:srgbClr val="9999FF"/>
                </a:gs>
              </a:gsLst>
              <a:path path="rect">
                <a:fillToRect l="50000" t="50000" r="50000" b="50000"/>
              </a:path>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67" name="AutoShape 519"/>
          <p:cNvSpPr>
            <a:spLocks noChangeArrowheads="1"/>
          </p:cNvSpPr>
          <p:nvPr/>
        </p:nvSpPr>
        <p:spPr bwMode="auto">
          <a:xfrm>
            <a:off x="5313363" y="2098675"/>
            <a:ext cx="750887" cy="1152525"/>
          </a:xfrm>
          <a:prstGeom prst="curvedLeftArrow">
            <a:avLst>
              <a:gd name="adj1" fmla="val 30698"/>
              <a:gd name="adj2" fmla="val 61395"/>
              <a:gd name="adj3" fmla="val 33333"/>
            </a:avLst>
          </a:prstGeom>
          <a:gradFill rotWithShape="1">
            <a:gsLst>
              <a:gs pos="0">
                <a:srgbClr val="9999FF"/>
              </a:gs>
              <a:gs pos="50000">
                <a:schemeClr val="bg1"/>
              </a:gs>
              <a:gs pos="100000">
                <a:srgbClr val="9999FF"/>
              </a:gs>
            </a:gsLst>
            <a:lin ang="5400000" scaled="1"/>
          </a:gradFill>
          <a:ln w="9525">
            <a:solidFill>
              <a:srgbClr val="9999FF"/>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0" name="AutoShape 522"/>
          <p:cNvSpPr>
            <a:spLocks noChangeArrowheads="1"/>
          </p:cNvSpPr>
          <p:nvPr/>
        </p:nvSpPr>
        <p:spPr bwMode="auto">
          <a:xfrm flipH="1">
            <a:off x="3514725" y="2101850"/>
            <a:ext cx="750888" cy="1152525"/>
          </a:xfrm>
          <a:prstGeom prst="curvedLeftArrow">
            <a:avLst>
              <a:gd name="adj1" fmla="val 30698"/>
              <a:gd name="adj2" fmla="val 61395"/>
              <a:gd name="adj3" fmla="val 33333"/>
            </a:avLst>
          </a:prstGeom>
          <a:gradFill rotWithShape="1">
            <a:gsLst>
              <a:gs pos="0">
                <a:srgbClr val="9999FF"/>
              </a:gs>
              <a:gs pos="50000">
                <a:schemeClr val="bg1"/>
              </a:gs>
              <a:gs pos="100000">
                <a:srgbClr val="9999FF"/>
              </a:gs>
            </a:gsLst>
            <a:lin ang="5400000" scaled="1"/>
          </a:gradFill>
          <a:ln w="9525">
            <a:solidFill>
              <a:srgbClr val="9999FF"/>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1" name="AutoShape 523"/>
          <p:cNvSpPr>
            <a:spLocks noChangeArrowheads="1"/>
          </p:cNvSpPr>
          <p:nvPr/>
        </p:nvSpPr>
        <p:spPr bwMode="auto">
          <a:xfrm rot="2782645">
            <a:off x="5175250" y="1674813"/>
            <a:ext cx="2016125" cy="1206500"/>
          </a:xfrm>
          <a:prstGeom prst="curvedDownArrow">
            <a:avLst>
              <a:gd name="adj1" fmla="val 33421"/>
              <a:gd name="adj2" fmla="val 66842"/>
              <a:gd name="adj3" fmla="val 46745"/>
            </a:avLst>
          </a:prstGeom>
          <a:solidFill>
            <a:srgbClr val="9999FF"/>
          </a:solidFill>
          <a:ln w="9525">
            <a:solidFill>
              <a:srgbClr val="9999FF"/>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2" name="AutoShape 524"/>
          <p:cNvSpPr>
            <a:spLocks noChangeArrowheads="1"/>
          </p:cNvSpPr>
          <p:nvPr/>
        </p:nvSpPr>
        <p:spPr bwMode="auto">
          <a:xfrm rot="18817355" flipH="1">
            <a:off x="2419350" y="1673226"/>
            <a:ext cx="2016125" cy="1206500"/>
          </a:xfrm>
          <a:prstGeom prst="curvedDownArrow">
            <a:avLst>
              <a:gd name="adj1" fmla="val 33421"/>
              <a:gd name="adj2" fmla="val 66842"/>
              <a:gd name="adj3" fmla="val 46745"/>
            </a:avLst>
          </a:prstGeom>
          <a:solidFill>
            <a:srgbClr val="9999FF"/>
          </a:solidFill>
          <a:ln w="9525">
            <a:solidFill>
              <a:srgbClr val="9999FF"/>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96166" name="Picture 518" descr="MCj0431532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87825" y="1746250"/>
            <a:ext cx="1171575" cy="962025"/>
          </a:xfrm>
          <a:prstGeom prst="rect">
            <a:avLst/>
          </a:prstGeom>
          <a:noFill/>
          <a:extLst>
            <a:ext uri="{909E8E84-426E-40DD-AFC4-6F175D3DCCD1}">
              <a14:hiddenFill xmlns:a14="http://schemas.microsoft.com/office/drawing/2010/main">
                <a:solidFill>
                  <a:srgbClr val="FFFFFF"/>
                </a:solidFill>
              </a14:hiddenFill>
            </a:ext>
          </a:extLst>
        </p:spPr>
      </p:pic>
      <p:grpSp>
        <p:nvGrpSpPr>
          <p:cNvPr id="796217" name="Group 569"/>
          <p:cNvGrpSpPr>
            <a:grpSpLocks/>
          </p:cNvGrpSpPr>
          <p:nvPr/>
        </p:nvGrpSpPr>
        <p:grpSpPr bwMode="auto">
          <a:xfrm>
            <a:off x="4143375" y="4208463"/>
            <a:ext cx="1436688" cy="1597025"/>
            <a:chOff x="2610" y="2651"/>
            <a:chExt cx="905" cy="1006"/>
          </a:xfrm>
        </p:grpSpPr>
        <p:pic>
          <p:nvPicPr>
            <p:cNvPr id="796174" name="Picture 526" descr="MCj0424198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0" y="3178"/>
              <a:ext cx="905" cy="479"/>
            </a:xfrm>
            <a:prstGeom prst="rect">
              <a:avLst/>
            </a:prstGeom>
            <a:noFill/>
            <a:extLst>
              <a:ext uri="{909E8E84-426E-40DD-AFC4-6F175D3DCCD1}">
                <a14:hiddenFill xmlns:a14="http://schemas.microsoft.com/office/drawing/2010/main">
                  <a:solidFill>
                    <a:srgbClr val="FFFFFF"/>
                  </a:solidFill>
                </a14:hiddenFill>
              </a:ext>
            </a:extLst>
          </p:spPr>
        </p:pic>
        <p:sp>
          <p:nvSpPr>
            <p:cNvPr id="796178" name="AutoShape 530"/>
            <p:cNvSpPr>
              <a:spLocks noChangeArrowheads="1"/>
            </p:cNvSpPr>
            <p:nvPr/>
          </p:nvSpPr>
          <p:spPr bwMode="auto">
            <a:xfrm rot="5400000">
              <a:off x="2779" y="2661"/>
              <a:ext cx="507" cy="487"/>
            </a:xfrm>
            <a:prstGeom prst="rightArrow">
              <a:avLst>
                <a:gd name="adj1" fmla="val 50000"/>
                <a:gd name="adj2" fmla="val 26027"/>
              </a:avLst>
            </a:prstGeom>
            <a:gradFill rotWithShape="1">
              <a:gsLst>
                <a:gs pos="0">
                  <a:schemeClr val="bg1"/>
                </a:gs>
                <a:gs pos="100000">
                  <a:srgbClr val="9999FF"/>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96211" name="Picture 563"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1613" y="3065463"/>
            <a:ext cx="585787" cy="723900"/>
          </a:xfrm>
          <a:prstGeom prst="rect">
            <a:avLst/>
          </a:prstGeom>
          <a:noFill/>
          <a:extLst>
            <a:ext uri="{909E8E84-426E-40DD-AFC4-6F175D3DCCD1}">
              <a14:hiddenFill xmlns:a14="http://schemas.microsoft.com/office/drawing/2010/main">
                <a:solidFill>
                  <a:srgbClr val="FFFFFF"/>
                </a:solidFill>
              </a14:hiddenFill>
            </a:ext>
          </a:extLst>
        </p:spPr>
      </p:pic>
      <p:grpSp>
        <p:nvGrpSpPr>
          <p:cNvPr id="796215" name="Group 567"/>
          <p:cNvGrpSpPr>
            <a:grpSpLocks/>
          </p:cNvGrpSpPr>
          <p:nvPr/>
        </p:nvGrpSpPr>
        <p:grpSpPr bwMode="auto">
          <a:xfrm>
            <a:off x="2627313" y="3573463"/>
            <a:ext cx="4733925" cy="788987"/>
            <a:chOff x="1655" y="2251"/>
            <a:chExt cx="2982" cy="497"/>
          </a:xfrm>
        </p:grpSpPr>
        <p:pic>
          <p:nvPicPr>
            <p:cNvPr id="796143" name="Picture 495" descr="banking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6" y="2386"/>
              <a:ext cx="623" cy="361"/>
            </a:xfrm>
            <a:prstGeom prst="rect">
              <a:avLst/>
            </a:prstGeom>
            <a:noFill/>
            <a:extLst>
              <a:ext uri="{909E8E84-426E-40DD-AFC4-6F175D3DCCD1}">
                <a14:hiddenFill xmlns:a14="http://schemas.microsoft.com/office/drawing/2010/main">
                  <a:solidFill>
                    <a:srgbClr val="FFFFFF"/>
                  </a:solidFill>
                </a14:hiddenFill>
              </a:ext>
            </a:extLst>
          </p:spPr>
        </p:pic>
        <p:pic>
          <p:nvPicPr>
            <p:cNvPr id="796144" name="Picture 496" descr="banking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43" y="2387"/>
              <a:ext cx="623" cy="361"/>
            </a:xfrm>
            <a:prstGeom prst="rect">
              <a:avLst/>
            </a:prstGeom>
            <a:noFill/>
            <a:extLst>
              <a:ext uri="{909E8E84-426E-40DD-AFC4-6F175D3DCCD1}">
                <a14:hiddenFill xmlns:a14="http://schemas.microsoft.com/office/drawing/2010/main">
                  <a:solidFill>
                    <a:srgbClr val="FFFFFF"/>
                  </a:solidFill>
                </a14:hiddenFill>
              </a:ext>
            </a:extLst>
          </p:spPr>
        </p:pic>
        <p:pic>
          <p:nvPicPr>
            <p:cNvPr id="796145" name="Picture 497" descr="banking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4" y="2275"/>
              <a:ext cx="623" cy="361"/>
            </a:xfrm>
            <a:prstGeom prst="rect">
              <a:avLst/>
            </a:prstGeom>
            <a:noFill/>
            <a:extLst>
              <a:ext uri="{909E8E84-426E-40DD-AFC4-6F175D3DCCD1}">
                <a14:hiddenFill xmlns:a14="http://schemas.microsoft.com/office/drawing/2010/main">
                  <a:solidFill>
                    <a:srgbClr val="FFFFFF"/>
                  </a:solidFill>
                </a14:hiddenFill>
              </a:ext>
            </a:extLst>
          </p:spPr>
        </p:pic>
        <p:pic>
          <p:nvPicPr>
            <p:cNvPr id="796142" name="Picture 494" descr="banking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55" y="2251"/>
              <a:ext cx="623" cy="361"/>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796211"/>
                                        </p:tgtEl>
                                        <p:attrNameLst>
                                          <p:attrName>style.visibility</p:attrName>
                                        </p:attrNameLst>
                                      </p:cBhvr>
                                      <p:to>
                                        <p:strVal val="visible"/>
                                      </p:to>
                                    </p:set>
                                    <p:anim calcmode="lin" valueType="num">
                                      <p:cBhvr additive="base">
                                        <p:cTn id="7" dur="500" fill="hold"/>
                                        <p:tgtEl>
                                          <p:spTgt spid="796211"/>
                                        </p:tgtEl>
                                        <p:attrNameLst>
                                          <p:attrName>ppt_x</p:attrName>
                                        </p:attrNameLst>
                                      </p:cBhvr>
                                      <p:tavLst>
                                        <p:tav tm="0">
                                          <p:val>
                                            <p:strVal val="0-#ppt_w/2"/>
                                          </p:val>
                                        </p:tav>
                                        <p:tav tm="100000">
                                          <p:val>
                                            <p:strVal val="#ppt_x"/>
                                          </p:val>
                                        </p:tav>
                                      </p:tavLst>
                                    </p:anim>
                                    <p:anim calcmode="lin" valueType="num">
                                      <p:cBhvr additive="base">
                                        <p:cTn id="8" dur="500" fill="hold"/>
                                        <p:tgtEl>
                                          <p:spTgt spid="79621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2" fill="hold" nodeType="afterEffect">
                                  <p:stCondLst>
                                    <p:cond delay="0"/>
                                  </p:stCondLst>
                                  <p:childTnLst>
                                    <p:set>
                                      <p:cBhvr>
                                        <p:cTn id="11" dur="1" fill="hold">
                                          <p:stCondLst>
                                            <p:cond delay="0"/>
                                          </p:stCondLst>
                                        </p:cTn>
                                        <p:tgtEl>
                                          <p:spTgt spid="796212"/>
                                        </p:tgtEl>
                                        <p:attrNameLst>
                                          <p:attrName>style.visibility</p:attrName>
                                        </p:attrNameLst>
                                      </p:cBhvr>
                                      <p:to>
                                        <p:strVal val="visible"/>
                                      </p:to>
                                    </p:set>
                                    <p:anim calcmode="lin" valueType="num">
                                      <p:cBhvr additive="base">
                                        <p:cTn id="12" dur="500" fill="hold"/>
                                        <p:tgtEl>
                                          <p:spTgt spid="796212"/>
                                        </p:tgtEl>
                                        <p:attrNameLst>
                                          <p:attrName>ppt_x</p:attrName>
                                        </p:attrNameLst>
                                      </p:cBhvr>
                                      <p:tavLst>
                                        <p:tav tm="0">
                                          <p:val>
                                            <p:strVal val="0-#ppt_w/2"/>
                                          </p:val>
                                        </p:tav>
                                        <p:tav tm="100000">
                                          <p:val>
                                            <p:strVal val="#ppt_x"/>
                                          </p:val>
                                        </p:tav>
                                      </p:tavLst>
                                    </p:anim>
                                    <p:anim calcmode="lin" valueType="num">
                                      <p:cBhvr additive="base">
                                        <p:cTn id="13" dur="500" fill="hold"/>
                                        <p:tgtEl>
                                          <p:spTgt spid="7962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6" fill="hold" nodeType="afterEffect">
                                  <p:stCondLst>
                                    <p:cond delay="0"/>
                                  </p:stCondLst>
                                  <p:childTnLst>
                                    <p:set>
                                      <p:cBhvr>
                                        <p:cTn id="16" dur="1" fill="hold">
                                          <p:stCondLst>
                                            <p:cond delay="0"/>
                                          </p:stCondLst>
                                        </p:cTn>
                                        <p:tgtEl>
                                          <p:spTgt spid="796202"/>
                                        </p:tgtEl>
                                        <p:attrNameLst>
                                          <p:attrName>style.visibility</p:attrName>
                                        </p:attrNameLst>
                                      </p:cBhvr>
                                      <p:to>
                                        <p:strVal val="visible"/>
                                      </p:to>
                                    </p:set>
                                    <p:anim calcmode="lin" valueType="num">
                                      <p:cBhvr additive="base">
                                        <p:cTn id="17" dur="500" fill="hold"/>
                                        <p:tgtEl>
                                          <p:spTgt spid="796202"/>
                                        </p:tgtEl>
                                        <p:attrNameLst>
                                          <p:attrName>ppt_x</p:attrName>
                                        </p:attrNameLst>
                                      </p:cBhvr>
                                      <p:tavLst>
                                        <p:tav tm="0">
                                          <p:val>
                                            <p:strVal val="1+#ppt_w/2"/>
                                          </p:val>
                                        </p:tav>
                                        <p:tav tm="100000">
                                          <p:val>
                                            <p:strVal val="#ppt_x"/>
                                          </p:val>
                                        </p:tav>
                                      </p:tavLst>
                                    </p:anim>
                                    <p:anim calcmode="lin" valueType="num">
                                      <p:cBhvr additive="base">
                                        <p:cTn id="18" dur="500" fill="hold"/>
                                        <p:tgtEl>
                                          <p:spTgt spid="796202"/>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3" fill="hold" nodeType="afterEffect">
                                  <p:stCondLst>
                                    <p:cond delay="0"/>
                                  </p:stCondLst>
                                  <p:childTnLst>
                                    <p:set>
                                      <p:cBhvr>
                                        <p:cTn id="21" dur="1" fill="hold">
                                          <p:stCondLst>
                                            <p:cond delay="0"/>
                                          </p:stCondLst>
                                        </p:cTn>
                                        <p:tgtEl>
                                          <p:spTgt spid="796200"/>
                                        </p:tgtEl>
                                        <p:attrNameLst>
                                          <p:attrName>style.visibility</p:attrName>
                                        </p:attrNameLst>
                                      </p:cBhvr>
                                      <p:to>
                                        <p:strVal val="visible"/>
                                      </p:to>
                                    </p:set>
                                    <p:anim calcmode="lin" valueType="num">
                                      <p:cBhvr additive="base">
                                        <p:cTn id="22" dur="500" fill="hold"/>
                                        <p:tgtEl>
                                          <p:spTgt spid="796200"/>
                                        </p:tgtEl>
                                        <p:attrNameLst>
                                          <p:attrName>ppt_x</p:attrName>
                                        </p:attrNameLst>
                                      </p:cBhvr>
                                      <p:tavLst>
                                        <p:tav tm="0">
                                          <p:val>
                                            <p:strVal val="1+#ppt_w/2"/>
                                          </p:val>
                                        </p:tav>
                                        <p:tav tm="100000">
                                          <p:val>
                                            <p:strVal val="#ppt_x"/>
                                          </p:val>
                                        </p:tav>
                                      </p:tavLst>
                                    </p:anim>
                                    <p:anim calcmode="lin" valueType="num">
                                      <p:cBhvr additive="base">
                                        <p:cTn id="23" dur="500" fill="hold"/>
                                        <p:tgtEl>
                                          <p:spTgt spid="796200"/>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9" presetClass="entr" presetSubtype="0" fill="hold" nodeType="afterEffect">
                                  <p:stCondLst>
                                    <p:cond delay="0"/>
                                  </p:stCondLst>
                                  <p:childTnLst>
                                    <p:set>
                                      <p:cBhvr>
                                        <p:cTn id="26" dur="1" fill="hold">
                                          <p:stCondLst>
                                            <p:cond delay="0"/>
                                          </p:stCondLst>
                                        </p:cTn>
                                        <p:tgtEl>
                                          <p:spTgt spid="796215"/>
                                        </p:tgtEl>
                                        <p:attrNameLst>
                                          <p:attrName>style.visibility</p:attrName>
                                        </p:attrNameLst>
                                      </p:cBhvr>
                                      <p:to>
                                        <p:strVal val="visible"/>
                                      </p:to>
                                    </p:set>
                                    <p:animEffect transition="in" filter="dissolve">
                                      <p:cBhvr>
                                        <p:cTn id="27" dur="1000"/>
                                        <p:tgtEl>
                                          <p:spTgt spid="7962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96166"/>
                                        </p:tgtEl>
                                        <p:attrNameLst>
                                          <p:attrName>style.visibility</p:attrName>
                                        </p:attrNameLst>
                                      </p:cBhvr>
                                      <p:to>
                                        <p:strVal val="visible"/>
                                      </p:to>
                                    </p:set>
                                    <p:animEffect transition="in" filter="dissolve">
                                      <p:cBhvr>
                                        <p:cTn id="32" dur="500"/>
                                        <p:tgtEl>
                                          <p:spTgt spid="796166"/>
                                        </p:tgtEl>
                                      </p:cBhvr>
                                    </p:animEffect>
                                  </p:childTnLst>
                                </p:cTn>
                              </p:par>
                            </p:childTnLst>
                          </p:cTn>
                        </p:par>
                        <p:par>
                          <p:cTn id="33" fill="hold" nodeType="afterGroup">
                            <p:stCondLst>
                              <p:cond delay="500"/>
                            </p:stCondLst>
                            <p:childTnLst>
                              <p:par>
                                <p:cTn id="34" presetID="9" presetClass="entr" presetSubtype="0" fill="hold" nodeType="afterEffect">
                                  <p:stCondLst>
                                    <p:cond delay="0"/>
                                  </p:stCondLst>
                                  <p:childTnLst>
                                    <p:set>
                                      <p:cBhvr>
                                        <p:cTn id="35" dur="1" fill="hold">
                                          <p:stCondLst>
                                            <p:cond delay="0"/>
                                          </p:stCondLst>
                                        </p:cTn>
                                        <p:tgtEl>
                                          <p:spTgt spid="796172"/>
                                        </p:tgtEl>
                                        <p:attrNameLst>
                                          <p:attrName>style.visibility</p:attrName>
                                        </p:attrNameLst>
                                      </p:cBhvr>
                                      <p:to>
                                        <p:strVal val="visible"/>
                                      </p:to>
                                    </p:set>
                                    <p:animEffect transition="in" filter="dissolve">
                                      <p:cBhvr>
                                        <p:cTn id="36" dur="500"/>
                                        <p:tgtEl>
                                          <p:spTgt spid="796172"/>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796171"/>
                                        </p:tgtEl>
                                        <p:attrNameLst>
                                          <p:attrName>style.visibility</p:attrName>
                                        </p:attrNameLst>
                                      </p:cBhvr>
                                      <p:to>
                                        <p:strVal val="visible"/>
                                      </p:to>
                                    </p:set>
                                    <p:animEffect transition="in" filter="dissolve">
                                      <p:cBhvr>
                                        <p:cTn id="40" dur="500"/>
                                        <p:tgtEl>
                                          <p:spTgt spid="796171"/>
                                        </p:tgtEl>
                                      </p:cBhvr>
                                    </p:animEffect>
                                  </p:childTnLst>
                                </p:cTn>
                              </p:par>
                            </p:childTnLst>
                          </p:cTn>
                        </p:par>
                        <p:par>
                          <p:cTn id="41" fill="hold" nodeType="afterGroup">
                            <p:stCondLst>
                              <p:cond delay="1500"/>
                            </p:stCondLst>
                            <p:childTnLst>
                              <p:par>
                                <p:cTn id="42" presetID="9" presetClass="entr" presetSubtype="0" fill="hold" nodeType="afterEffect">
                                  <p:stCondLst>
                                    <p:cond delay="0"/>
                                  </p:stCondLst>
                                  <p:childTnLst>
                                    <p:set>
                                      <p:cBhvr>
                                        <p:cTn id="43" dur="1" fill="hold">
                                          <p:stCondLst>
                                            <p:cond delay="0"/>
                                          </p:stCondLst>
                                        </p:cTn>
                                        <p:tgtEl>
                                          <p:spTgt spid="796170"/>
                                        </p:tgtEl>
                                        <p:attrNameLst>
                                          <p:attrName>style.visibility</p:attrName>
                                        </p:attrNameLst>
                                      </p:cBhvr>
                                      <p:to>
                                        <p:strVal val="visible"/>
                                      </p:to>
                                    </p:set>
                                    <p:animEffect transition="in" filter="dissolve">
                                      <p:cBhvr>
                                        <p:cTn id="44" dur="500"/>
                                        <p:tgtEl>
                                          <p:spTgt spid="796170"/>
                                        </p:tgtEl>
                                      </p:cBhvr>
                                    </p:animEffect>
                                  </p:childTnLst>
                                </p:cTn>
                              </p:par>
                            </p:childTnLst>
                          </p:cTn>
                        </p:par>
                        <p:par>
                          <p:cTn id="45" fill="hold" nodeType="afterGroup">
                            <p:stCondLst>
                              <p:cond delay="2000"/>
                            </p:stCondLst>
                            <p:childTnLst>
                              <p:par>
                                <p:cTn id="46" presetID="9" presetClass="entr" presetSubtype="0" fill="hold" nodeType="afterEffect">
                                  <p:stCondLst>
                                    <p:cond delay="0"/>
                                  </p:stCondLst>
                                  <p:childTnLst>
                                    <p:set>
                                      <p:cBhvr>
                                        <p:cTn id="47" dur="1" fill="hold">
                                          <p:stCondLst>
                                            <p:cond delay="0"/>
                                          </p:stCondLst>
                                        </p:cTn>
                                        <p:tgtEl>
                                          <p:spTgt spid="796167"/>
                                        </p:tgtEl>
                                        <p:attrNameLst>
                                          <p:attrName>style.visibility</p:attrName>
                                        </p:attrNameLst>
                                      </p:cBhvr>
                                      <p:to>
                                        <p:strVal val="visible"/>
                                      </p:to>
                                    </p:set>
                                    <p:animEffect transition="in" filter="dissolve">
                                      <p:cBhvr>
                                        <p:cTn id="48" dur="500"/>
                                        <p:tgtEl>
                                          <p:spTgt spid="79616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6" presetClass="emph" presetSubtype="0" repeatCount="3000" fill="hold" nodeType="clickEffect">
                                  <p:stCondLst>
                                    <p:cond delay="0"/>
                                  </p:stCondLst>
                                  <p:childTnLst>
                                    <p:animEffect transition="out" filter="fade">
                                      <p:cBhvr>
                                        <p:cTn id="52" dur="1000" tmFilter="0, 0; .2, .5; .8, .5; 1, 0"/>
                                        <p:tgtEl>
                                          <p:spTgt spid="796215"/>
                                        </p:tgtEl>
                                      </p:cBhvr>
                                    </p:animEffect>
                                    <p:animScale>
                                      <p:cBhvr>
                                        <p:cTn id="53" dur="500" autoRev="1" fill="hold"/>
                                        <p:tgtEl>
                                          <p:spTgt spid="796215"/>
                                        </p:tgtEl>
                                      </p:cBhvr>
                                      <p:by x="105000" y="105000"/>
                                    </p:animScale>
                                  </p:childTnLst>
                                </p:cTn>
                              </p:par>
                            </p:childTnLst>
                          </p:cTn>
                        </p:par>
                        <p:par>
                          <p:cTn id="54" fill="hold" nodeType="afterGroup">
                            <p:stCondLst>
                              <p:cond delay="3000"/>
                            </p:stCondLst>
                            <p:childTnLst>
                              <p:par>
                                <p:cTn id="55" presetID="9" presetClass="entr" presetSubtype="0" fill="hold" nodeType="afterEffect">
                                  <p:stCondLst>
                                    <p:cond delay="0"/>
                                  </p:stCondLst>
                                  <p:childTnLst>
                                    <p:set>
                                      <p:cBhvr>
                                        <p:cTn id="56" dur="1" fill="hold">
                                          <p:stCondLst>
                                            <p:cond delay="0"/>
                                          </p:stCondLst>
                                        </p:cTn>
                                        <p:tgtEl>
                                          <p:spTgt spid="796217"/>
                                        </p:tgtEl>
                                        <p:attrNameLst>
                                          <p:attrName>style.visibility</p:attrName>
                                        </p:attrNameLst>
                                      </p:cBhvr>
                                      <p:to>
                                        <p:strVal val="visible"/>
                                      </p:to>
                                    </p:set>
                                    <p:animEffect transition="in" filter="dissolve">
                                      <p:cBhvr>
                                        <p:cTn id="57" dur="1000"/>
                                        <p:tgtEl>
                                          <p:spTgt spid="79621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796218"/>
                                        </p:tgtEl>
                                        <p:attrNameLst>
                                          <p:attrName>style.visibility</p:attrName>
                                        </p:attrNameLst>
                                      </p:cBhvr>
                                      <p:to>
                                        <p:strVal val="visible"/>
                                      </p:to>
                                    </p:set>
                                    <p:animEffect transition="in" filter="dissolve">
                                      <p:cBhvr>
                                        <p:cTn id="62" dur="1000"/>
                                        <p:tgtEl>
                                          <p:spTgt spid="79621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796219"/>
                                        </p:tgtEl>
                                        <p:attrNameLst>
                                          <p:attrName>style.visibility</p:attrName>
                                        </p:attrNameLst>
                                      </p:cBhvr>
                                      <p:to>
                                        <p:strVal val="visible"/>
                                      </p:to>
                                    </p:set>
                                    <p:animEffect transition="in" filter="dissolve">
                                      <p:cBhvr>
                                        <p:cTn id="67" dur="1000"/>
                                        <p:tgtEl>
                                          <p:spTgt spid="796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4197C2-A877-43BA-8D11-44B0FB0FE28B}"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Overseas Funds Transfers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Transaction records</a:t>
            </a:r>
            <a:r>
              <a:rPr lang="en-GB" altLang="en-US"/>
              <a:t>: ‘audit trail’ left by electronic transfers not advantageous to terrorists BUT…</a:t>
            </a:r>
            <a:endParaRPr lang="en-GB" altLang="en-US" u="sng"/>
          </a:p>
          <a:p>
            <a:pPr lvl="1"/>
            <a:r>
              <a:rPr lang="en-GB" altLang="en-US" u="sng"/>
              <a:t>Volume of electronic traffic</a:t>
            </a:r>
            <a:r>
              <a:rPr lang="en-GB" altLang="en-US"/>
              <a:t>: ease with which unremarkable transfers may slip through unnoticed</a:t>
            </a:r>
            <a:endParaRPr lang="en-GB" altLang="en-US" u="sng"/>
          </a:p>
          <a:p>
            <a:pPr lvl="1"/>
            <a:r>
              <a:rPr lang="en-GB" altLang="en-US" u="sng"/>
              <a:t>Third party originators:</a:t>
            </a:r>
            <a:r>
              <a:rPr lang="en-GB" altLang="en-US"/>
              <a:t> people with no association with terrorism and an apparent legitimate rationale for transfers</a:t>
            </a:r>
            <a:endParaRPr lang="en-GB" altLang="en-US" u="sng"/>
          </a:p>
          <a:p>
            <a:pPr>
              <a:buFont typeface="Wingdings" panose="05000000000000000000" pitchFamily="2" charset="2"/>
              <a:buNone/>
            </a:pPr>
            <a:r>
              <a:rPr lang="en-GB" altLang="en-US" u="sng">
                <a:solidFill>
                  <a:srgbClr val="FF0000"/>
                </a:solidFill>
              </a:rPr>
              <a:t>Terrorist financier’s perspective</a:t>
            </a:r>
          </a:p>
          <a:p>
            <a:pPr lvl="1"/>
            <a:r>
              <a:rPr lang="en-GB" altLang="en-US"/>
              <a:t>Immediacy with which funds can be made available (action at short notice)</a:t>
            </a:r>
          </a:p>
          <a:p>
            <a:pPr lvl="1"/>
            <a:r>
              <a:rPr lang="en-GB" altLang="en-US"/>
              <a:t>Legal method of moving money around (avoidance of risks associated with e.g., courier movements of money)</a:t>
            </a:r>
          </a:p>
          <a:p>
            <a:pPr lvl="1"/>
            <a:endParaRPr lang="en-US" altLang="en-US"/>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E36D5B-BAEF-4C65-8FBB-9CB5C642685B}"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Overseas Funds Transfers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Volumes of cash flowing in and out of account do not ~</a:t>
            </a:r>
            <a:br>
              <a:rPr lang="en-GB" altLang="en-US"/>
            </a:br>
            <a:r>
              <a:rPr lang="en-GB" altLang="en-US"/>
              <a:t>match known business and resources of account holder</a:t>
            </a:r>
          </a:p>
          <a:p>
            <a:pPr lvl="1"/>
            <a:r>
              <a:rPr lang="en-GB" altLang="en-US"/>
              <a:t>Unexplained large payments from overseas accounts where no apparent reason for such payments</a:t>
            </a:r>
          </a:p>
          <a:p>
            <a:pPr lvl="1"/>
            <a:r>
              <a:rPr lang="en-GB" altLang="en-US"/>
              <a:t>Account holder’s transaction patterns and expenditure patterns do not match what would be expected</a:t>
            </a:r>
          </a:p>
          <a:p>
            <a:pPr lvl="1"/>
            <a:r>
              <a:rPr lang="en-GB" altLang="en-US"/>
              <a:t>Transfers move to, from or through territories that are known to have a high risk of terrorist activity.</a:t>
            </a:r>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26701</TotalTime>
  <Words>582</Words>
  <Application>Microsoft Office PowerPoint</Application>
  <PresentationFormat>On-screen Show (4:3)</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Overseas Funds Transfers (1)</vt:lpstr>
      <vt:lpstr>Overseas Funds Transfers (2)</vt:lpstr>
      <vt:lpstr>Overseas Funds Transfers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1031</cp:revision>
  <dcterms:modified xsi:type="dcterms:W3CDTF">2016-09-07T12:27:40Z</dcterms:modified>
</cp:coreProperties>
</file>