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FF8C71"/>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5465" autoAdjust="0"/>
  </p:normalViewPr>
  <p:slideViewPr>
    <p:cSldViewPr snapToObjects="1">
      <p:cViewPr varScale="1">
        <p:scale>
          <a:sx n="48" d="100"/>
          <a:sy n="48" d="100"/>
        </p:scale>
        <p:origin x="2486"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CBF3EC9A-3DE5-481D-81AD-EDABC71D085C}"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endParaRPr lang="en-GB" altLang="en-US"/>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BE38F8C7-E8A1-4A55-AB3A-A2E858D0419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0314D54-EBA1-48C6-8E31-A3C2BE8B68AF}"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100" u="sng">
                <a:latin typeface="Arial" panose="020B0604020202020204" pitchFamily="34" charset="0"/>
              </a:rPr>
              <a:t>Use of spurious NGOs – how it works:</a:t>
            </a:r>
          </a:p>
          <a:p>
            <a:pPr marL="228600" indent="-228600" algn="just">
              <a:buFontTx/>
              <a:buAutoNum type="arabicPeriod"/>
            </a:pPr>
            <a:r>
              <a:rPr lang="en-GB" altLang="en-US" sz="1100">
                <a:latin typeface="Arial" panose="020B0604020202020204" pitchFamily="34" charset="0"/>
              </a:rPr>
              <a:t>Charitable and humanitarian organisations provide a useful vehicle for terrorist financiers, because the operations of such organisations are often in much the same geographical area as the terrorists’ own operations.  Terrorist groups might infiltrate and use the banking facilities of </a:t>
            </a:r>
            <a:r>
              <a:rPr lang="en-GB" altLang="en-US" sz="1100" i="1">
                <a:latin typeface="Arial" panose="020B0604020202020204" pitchFamily="34" charset="0"/>
              </a:rPr>
              <a:t>legitimate</a:t>
            </a:r>
            <a:r>
              <a:rPr lang="en-GB" altLang="en-US" sz="1100">
                <a:latin typeface="Arial" panose="020B0604020202020204" pitchFamily="34" charset="0"/>
              </a:rPr>
              <a:t> charities [see separate slide presentation] …or they might set up a few charities of their own.</a:t>
            </a:r>
          </a:p>
          <a:p>
            <a:pPr marL="228600" indent="-228600" algn="just">
              <a:buFontTx/>
              <a:buAutoNum type="arabicPeriod"/>
            </a:pPr>
            <a:r>
              <a:rPr lang="en-GB" altLang="en-US" sz="1100">
                <a:latin typeface="Arial" panose="020B0604020202020204" pitchFamily="34" charset="0"/>
              </a:rPr>
              <a:t>Here’s how it works.  Donors pay money (often via web-sites) to organisations presenting themselves as not-for-profit organisations apparently engaged in ‘good works’ in the world’s trouble spots.  </a:t>
            </a:r>
          </a:p>
          <a:p>
            <a:pPr marL="228600" indent="-228600" algn="just">
              <a:buFontTx/>
              <a:buAutoNum type="arabicPeriod"/>
            </a:pPr>
            <a:r>
              <a:rPr lang="en-GB" altLang="en-US" sz="1100">
                <a:latin typeface="Arial" panose="020B0604020202020204" pitchFamily="34" charset="0"/>
              </a:rPr>
              <a:t>The money is donated on the pretext that it will be used for charitable purposes…</a:t>
            </a:r>
          </a:p>
          <a:p>
            <a:pPr marL="228600" indent="-228600" algn="just">
              <a:buFontTx/>
              <a:buAutoNum type="arabicPeriod"/>
            </a:pPr>
            <a:r>
              <a:rPr lang="en-GB" altLang="en-US" sz="1100">
                <a:latin typeface="Arial" panose="020B0604020202020204" pitchFamily="34" charset="0"/>
              </a:rPr>
              <a:t>But the shadowy, unseen owners and beneficiaries of these organisations are the terrorists.</a:t>
            </a:r>
          </a:p>
          <a:p>
            <a:pPr marL="228600" indent="-228600" algn="just">
              <a:buFontTx/>
              <a:buAutoNum type="arabicPeriod"/>
            </a:pPr>
            <a:r>
              <a:rPr lang="en-GB" altLang="en-US" sz="1100">
                <a:latin typeface="Arial" panose="020B0604020202020204" pitchFamily="34" charset="0"/>
              </a:rPr>
              <a:t>The money was never destined for charitable works, and is diverted instead to fund terror activities.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98ADED6-D53B-44F6-A248-3123E5BCC4A5}"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pPr marL="228600" indent="-228600"/>
            <a:r>
              <a:rPr lang="en-GB" altLang="en-US" sz="1300" u="sng">
                <a:latin typeface="Arial" panose="020B0604020202020204" pitchFamily="34" charset="0"/>
              </a:rPr>
              <a:t>Key facts</a:t>
            </a:r>
          </a:p>
          <a:p>
            <a:pPr marL="228600" indent="-228600"/>
            <a:r>
              <a:rPr lang="en-GB" altLang="en-US" sz="1300">
                <a:latin typeface="Arial" panose="020B0604020202020204" pitchFamily="34" charset="0"/>
              </a:rPr>
              <a:t>Spurious NGOs will operate in much the same way as shell banks, i.e., they are ‘virtual’ entities that have no real physical presence at any specific location.  As such, most of their fund-raising will be carried out by virtual means, e.g., via the web.</a:t>
            </a:r>
          </a:p>
          <a:p>
            <a:pPr marL="228600" indent="-228600"/>
            <a:r>
              <a:rPr lang="en-GB" altLang="en-US" sz="1300">
                <a:latin typeface="Arial" panose="020B0604020202020204" pitchFamily="34" charset="0"/>
              </a:rPr>
              <a:t>The knowledge that such organisations exist does a great dis-service to legitimate, smaller and less well-known charities, since it makes people suspicious of these organisations’ intentions and may make them less willing to donate funds, because of doubts about how those funds might ultimately be used.</a:t>
            </a:r>
          </a:p>
          <a:p>
            <a:pPr marL="228600" indent="-228600"/>
            <a:r>
              <a:rPr lang="en-GB" altLang="en-US" sz="1300">
                <a:latin typeface="Arial" panose="020B0604020202020204" pitchFamily="34" charset="0"/>
              </a:rPr>
              <a:t>These smaller NGOs will quite often target specific communities, e.g., immigrant populations, and the spurious NGOs run by terror groups may tend to do the same, appealing to those communities’ concern for their compatriots in their home country.  Donors will often be unaware that the cause they are supporting is a terrorist cause rather than a humanitarian one.</a:t>
            </a:r>
          </a:p>
          <a:p>
            <a:pPr marL="228600" indent="-228600"/>
            <a:endParaRPr lang="en-GB" altLang="en-US" sz="1300">
              <a:latin typeface="Arial" panose="020B0604020202020204" pitchFamily="34" charset="0"/>
            </a:endParaRPr>
          </a:p>
          <a:p>
            <a:pPr marL="228600" indent="-228600"/>
            <a:r>
              <a:rPr lang="en-GB" altLang="en-US" sz="1300" u="sng">
                <a:latin typeface="Arial" panose="020B0604020202020204" pitchFamily="34" charset="0"/>
              </a:rPr>
              <a:t>Terrorist financier’s perspective</a:t>
            </a:r>
          </a:p>
          <a:p>
            <a:pPr marL="228600" indent="-228600"/>
            <a:r>
              <a:rPr lang="en-GB" altLang="en-US" sz="1300">
                <a:latin typeface="Arial" panose="020B0604020202020204" pitchFamily="34" charset="0"/>
              </a:rPr>
              <a:t>From the terrorist financier’s point of view, the NGO is simply a useful ‘front’ behind which to hide their real and sinister cause of raising funds for terrorism.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04E5AEA-1E03-418C-90C6-105364208F79}"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Transaction features and behaviours shown on this slide should give rise to concern that charitable accounts may be spurious and nothing more than a front for terrorist fund-raising.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F65AF003-DA1D-41FB-96D0-C49C1CB704ED}" type="slidenum">
              <a:rPr lang="en-GB" altLang="en-US"/>
              <a:pPr/>
              <a:t>‹#›</a:t>
            </a:fld>
            <a:endParaRPr lang="en-GB" altLang="en-US"/>
          </a:p>
        </p:txBody>
      </p:sp>
    </p:spTree>
    <p:extLst>
      <p:ext uri="{BB962C8B-B14F-4D97-AF65-F5344CB8AC3E}">
        <p14:creationId xmlns:p14="http://schemas.microsoft.com/office/powerpoint/2010/main" val="146003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313524F2-6A34-4DA8-BDC3-852A075A060D}" type="slidenum">
              <a:rPr lang="en-GB" altLang="en-US"/>
              <a:pPr/>
              <a:t>‹#›</a:t>
            </a:fld>
            <a:endParaRPr lang="en-GB" altLang="en-US"/>
          </a:p>
        </p:txBody>
      </p:sp>
    </p:spTree>
    <p:extLst>
      <p:ext uri="{BB962C8B-B14F-4D97-AF65-F5344CB8AC3E}">
        <p14:creationId xmlns:p14="http://schemas.microsoft.com/office/powerpoint/2010/main" val="134193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5D0172C9-AC8F-40AA-AB6A-9C232C937DAF}" type="slidenum">
              <a:rPr lang="en-GB" altLang="en-US"/>
              <a:pPr/>
              <a:t>‹#›</a:t>
            </a:fld>
            <a:endParaRPr lang="en-GB" altLang="en-US"/>
          </a:p>
        </p:txBody>
      </p:sp>
    </p:spTree>
    <p:extLst>
      <p:ext uri="{BB962C8B-B14F-4D97-AF65-F5344CB8AC3E}">
        <p14:creationId xmlns:p14="http://schemas.microsoft.com/office/powerpoint/2010/main" val="289613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A07372F2-C923-48B8-8DD9-DE4AB08B4153}" type="slidenum">
              <a:rPr lang="en-GB" altLang="en-US"/>
              <a:pPr/>
              <a:t>‹#›</a:t>
            </a:fld>
            <a:endParaRPr lang="en-GB" altLang="en-US"/>
          </a:p>
        </p:txBody>
      </p:sp>
    </p:spTree>
    <p:extLst>
      <p:ext uri="{BB962C8B-B14F-4D97-AF65-F5344CB8AC3E}">
        <p14:creationId xmlns:p14="http://schemas.microsoft.com/office/powerpoint/2010/main" val="2628164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E0E161AA-7E48-4BDE-ACF8-4A72B4031D47}" type="slidenum">
              <a:rPr lang="en-GB" altLang="en-US"/>
              <a:pPr/>
              <a:t>‹#›</a:t>
            </a:fld>
            <a:endParaRPr lang="en-GB" altLang="en-US"/>
          </a:p>
        </p:txBody>
      </p:sp>
    </p:spTree>
    <p:extLst>
      <p:ext uri="{BB962C8B-B14F-4D97-AF65-F5344CB8AC3E}">
        <p14:creationId xmlns:p14="http://schemas.microsoft.com/office/powerpoint/2010/main" val="14933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FB8778B9-B31C-41C3-9E57-FC6226BECFA5}" type="slidenum">
              <a:rPr lang="en-GB" altLang="en-US"/>
              <a:pPr/>
              <a:t>‹#›</a:t>
            </a:fld>
            <a:endParaRPr lang="en-GB" altLang="en-US"/>
          </a:p>
        </p:txBody>
      </p:sp>
    </p:spTree>
    <p:extLst>
      <p:ext uri="{BB962C8B-B14F-4D97-AF65-F5344CB8AC3E}">
        <p14:creationId xmlns:p14="http://schemas.microsoft.com/office/powerpoint/2010/main" val="1555222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CE8372B0-610D-4315-88A5-216BEF2E5D33}" type="slidenum">
              <a:rPr lang="en-GB" altLang="en-US"/>
              <a:pPr/>
              <a:t>‹#›</a:t>
            </a:fld>
            <a:endParaRPr lang="en-GB" altLang="en-US"/>
          </a:p>
        </p:txBody>
      </p:sp>
    </p:spTree>
    <p:extLst>
      <p:ext uri="{BB962C8B-B14F-4D97-AF65-F5344CB8AC3E}">
        <p14:creationId xmlns:p14="http://schemas.microsoft.com/office/powerpoint/2010/main" val="125932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D16F112D-CA6D-4546-9555-74E8B1B150E6}" type="slidenum">
              <a:rPr lang="en-GB" altLang="en-US"/>
              <a:pPr/>
              <a:t>‹#›</a:t>
            </a:fld>
            <a:endParaRPr lang="en-GB" altLang="en-US"/>
          </a:p>
        </p:txBody>
      </p:sp>
    </p:spTree>
    <p:extLst>
      <p:ext uri="{BB962C8B-B14F-4D97-AF65-F5344CB8AC3E}">
        <p14:creationId xmlns:p14="http://schemas.microsoft.com/office/powerpoint/2010/main" val="56382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1876CA1C-5BAD-4C05-ADDA-281BDE3A3DC3}" type="slidenum">
              <a:rPr lang="en-GB" altLang="en-US"/>
              <a:pPr/>
              <a:t>‹#›</a:t>
            </a:fld>
            <a:endParaRPr lang="en-GB" altLang="en-US"/>
          </a:p>
        </p:txBody>
      </p:sp>
    </p:spTree>
    <p:extLst>
      <p:ext uri="{BB962C8B-B14F-4D97-AF65-F5344CB8AC3E}">
        <p14:creationId xmlns:p14="http://schemas.microsoft.com/office/powerpoint/2010/main" val="164065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B55C2C7B-1661-42C3-850F-3D7227EA6EEA}" type="slidenum">
              <a:rPr lang="en-GB" altLang="en-US"/>
              <a:pPr/>
              <a:t>‹#›</a:t>
            </a:fld>
            <a:endParaRPr lang="en-GB" altLang="en-US"/>
          </a:p>
        </p:txBody>
      </p:sp>
    </p:spTree>
    <p:extLst>
      <p:ext uri="{BB962C8B-B14F-4D97-AF65-F5344CB8AC3E}">
        <p14:creationId xmlns:p14="http://schemas.microsoft.com/office/powerpoint/2010/main" val="80754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B9BAE081-E756-4070-8609-C7FA5475CABF}" type="slidenum">
              <a:rPr lang="en-GB" altLang="en-US"/>
              <a:pPr/>
              <a:t>‹#›</a:t>
            </a:fld>
            <a:endParaRPr lang="en-GB" altLang="en-US"/>
          </a:p>
        </p:txBody>
      </p:sp>
    </p:spTree>
    <p:extLst>
      <p:ext uri="{BB962C8B-B14F-4D97-AF65-F5344CB8AC3E}">
        <p14:creationId xmlns:p14="http://schemas.microsoft.com/office/powerpoint/2010/main" val="2567806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3D3E802F-9767-4455-9536-E24C481E1176}"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lide Number Placeholder 4"/>
          <p:cNvSpPr>
            <a:spLocks noGrp="1"/>
          </p:cNvSpPr>
          <p:nvPr>
            <p:ph type="sldNum" sz="quarter" idx="12"/>
          </p:nvPr>
        </p:nvSpPr>
        <p:spPr/>
        <p:txBody>
          <a:bodyPr/>
          <a:lstStyle/>
          <a:p>
            <a:fld id="{6C307DC8-6A2B-4755-A944-821FD9508989}"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Spurious NGOs (1)</a:t>
            </a:r>
            <a:endParaRPr lang="en-US" altLang="en-US"/>
          </a:p>
        </p:txBody>
      </p:sp>
      <p:pic>
        <p:nvPicPr>
          <p:cNvPr id="795996" name="Picture 348" descr="GU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4797425"/>
            <a:ext cx="1025525" cy="601663"/>
          </a:xfrm>
          <a:prstGeom prst="rect">
            <a:avLst/>
          </a:prstGeom>
          <a:noFill/>
          <a:extLst>
            <a:ext uri="{909E8E84-426E-40DD-AFC4-6F175D3DCCD1}">
              <a14:hiddenFill xmlns:a14="http://schemas.microsoft.com/office/drawing/2010/main">
                <a:solidFill>
                  <a:srgbClr val="FFFFFF"/>
                </a:solidFill>
              </a14:hiddenFill>
            </a:ext>
          </a:extLst>
        </p:spPr>
      </p:pic>
      <p:grpSp>
        <p:nvGrpSpPr>
          <p:cNvPr id="796018" name="Group 370"/>
          <p:cNvGrpSpPr>
            <a:grpSpLocks/>
          </p:cNvGrpSpPr>
          <p:nvPr/>
        </p:nvGrpSpPr>
        <p:grpSpPr bwMode="auto">
          <a:xfrm>
            <a:off x="4305300" y="2552700"/>
            <a:ext cx="1252538" cy="1389063"/>
            <a:chOff x="1944" y="1279"/>
            <a:chExt cx="1053" cy="1168"/>
          </a:xfrm>
        </p:grpSpPr>
        <p:pic>
          <p:nvPicPr>
            <p:cNvPr id="796019" name="Picture 371" descr="Red cresce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5" y="1279"/>
              <a:ext cx="351" cy="344"/>
            </a:xfrm>
            <a:prstGeom prst="rect">
              <a:avLst/>
            </a:prstGeom>
            <a:noFill/>
            <a:extLst>
              <a:ext uri="{909E8E84-426E-40DD-AFC4-6F175D3DCCD1}">
                <a14:hiddenFill xmlns:a14="http://schemas.microsoft.com/office/drawing/2010/main">
                  <a:solidFill>
                    <a:srgbClr val="FFFFFF"/>
                  </a:solidFill>
                </a14:hiddenFill>
              </a:ext>
            </a:extLst>
          </p:spPr>
        </p:pic>
        <p:pic>
          <p:nvPicPr>
            <p:cNvPr id="796020" name="Picture 372" descr="Red cros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4" y="1931"/>
              <a:ext cx="351" cy="344"/>
            </a:xfrm>
            <a:prstGeom prst="rect">
              <a:avLst/>
            </a:prstGeom>
            <a:noFill/>
            <a:extLst>
              <a:ext uri="{909E8E84-426E-40DD-AFC4-6F175D3DCCD1}">
                <a14:hiddenFill xmlns:a14="http://schemas.microsoft.com/office/drawing/2010/main">
                  <a:solidFill>
                    <a:srgbClr val="FFFFFF"/>
                  </a:solidFill>
                </a14:hiddenFill>
              </a:ext>
            </a:extLst>
          </p:spPr>
        </p:pic>
        <p:pic>
          <p:nvPicPr>
            <p:cNvPr id="796021" name="Picture 373" descr="Red cresce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6" y="1687"/>
              <a:ext cx="351" cy="344"/>
            </a:xfrm>
            <a:prstGeom prst="rect">
              <a:avLst/>
            </a:prstGeom>
            <a:noFill/>
            <a:extLst>
              <a:ext uri="{909E8E84-426E-40DD-AFC4-6F175D3DCCD1}">
                <a14:hiddenFill xmlns:a14="http://schemas.microsoft.com/office/drawing/2010/main">
                  <a:solidFill>
                    <a:srgbClr val="FFFFFF"/>
                  </a:solidFill>
                </a14:hiddenFill>
              </a:ext>
            </a:extLst>
          </p:spPr>
        </p:pic>
        <p:pic>
          <p:nvPicPr>
            <p:cNvPr id="796022" name="Picture 374" descr="Red cros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4" y="1415"/>
              <a:ext cx="351" cy="344"/>
            </a:xfrm>
            <a:prstGeom prst="rect">
              <a:avLst/>
            </a:prstGeom>
            <a:noFill/>
            <a:extLst>
              <a:ext uri="{909E8E84-426E-40DD-AFC4-6F175D3DCCD1}">
                <a14:hiddenFill xmlns:a14="http://schemas.microsoft.com/office/drawing/2010/main">
                  <a:solidFill>
                    <a:srgbClr val="FFFFFF"/>
                  </a:solidFill>
                </a14:hiddenFill>
              </a:ext>
            </a:extLst>
          </p:spPr>
        </p:pic>
        <p:pic>
          <p:nvPicPr>
            <p:cNvPr id="796023" name="Picture 375" descr="Red cresce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5" y="2103"/>
              <a:ext cx="351" cy="344"/>
            </a:xfrm>
            <a:prstGeom prst="rect">
              <a:avLst/>
            </a:prstGeom>
            <a:noFill/>
            <a:extLst>
              <a:ext uri="{909E8E84-426E-40DD-AFC4-6F175D3DCCD1}">
                <a14:hiddenFill xmlns:a14="http://schemas.microsoft.com/office/drawing/2010/main">
                  <a:solidFill>
                    <a:srgbClr val="FFFFFF"/>
                  </a:solidFill>
                </a14:hiddenFill>
              </a:ext>
            </a:extLst>
          </p:spPr>
        </p:pic>
        <p:pic>
          <p:nvPicPr>
            <p:cNvPr id="796024" name="Picture 376" descr="Red cros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5" y="1687"/>
              <a:ext cx="351" cy="34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96094" name="Group 446"/>
          <p:cNvGrpSpPr>
            <a:grpSpLocks/>
          </p:cNvGrpSpPr>
          <p:nvPr/>
        </p:nvGrpSpPr>
        <p:grpSpPr bwMode="auto">
          <a:xfrm>
            <a:off x="6940550" y="2054225"/>
            <a:ext cx="1087438" cy="2238375"/>
            <a:chOff x="4236" y="1162"/>
            <a:chExt cx="685" cy="1410"/>
          </a:xfrm>
        </p:grpSpPr>
        <p:pic>
          <p:nvPicPr>
            <p:cNvPr id="796053" name="Picture 405" descr="MCj0287119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36" y="1797"/>
              <a:ext cx="685" cy="775"/>
            </a:xfrm>
            <a:prstGeom prst="rect">
              <a:avLst/>
            </a:prstGeom>
            <a:noFill/>
            <a:extLst>
              <a:ext uri="{909E8E84-426E-40DD-AFC4-6F175D3DCCD1}">
                <a14:hiddenFill xmlns:a14="http://schemas.microsoft.com/office/drawing/2010/main">
                  <a:solidFill>
                    <a:srgbClr val="FFFFFF"/>
                  </a:solidFill>
                </a14:hiddenFill>
              </a:ext>
            </a:extLst>
          </p:spPr>
        </p:pic>
        <p:grpSp>
          <p:nvGrpSpPr>
            <p:cNvPr id="796026" name="Group 378"/>
            <p:cNvGrpSpPr>
              <a:grpSpLocks/>
            </p:cNvGrpSpPr>
            <p:nvPr/>
          </p:nvGrpSpPr>
          <p:grpSpPr bwMode="auto">
            <a:xfrm>
              <a:off x="4289" y="1162"/>
              <a:ext cx="243" cy="415"/>
              <a:chOff x="2971" y="3039"/>
              <a:chExt cx="484" cy="830"/>
            </a:xfrm>
          </p:grpSpPr>
          <p:sp>
            <p:nvSpPr>
              <p:cNvPr id="796027" name="AutoShape 379"/>
              <p:cNvSpPr>
                <a:spLocks noChangeArrowheads="1"/>
              </p:cNvSpPr>
              <p:nvPr/>
            </p:nvSpPr>
            <p:spPr bwMode="auto">
              <a:xfrm>
                <a:off x="2971" y="3158"/>
                <a:ext cx="484" cy="681"/>
              </a:xfrm>
              <a:prstGeom prst="roundRect">
                <a:avLst>
                  <a:gd name="adj" fmla="val 16667"/>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28" name="AutoShape 380"/>
              <p:cNvSpPr>
                <a:spLocks noChangeArrowheads="1"/>
              </p:cNvSpPr>
              <p:nvPr/>
            </p:nvSpPr>
            <p:spPr bwMode="auto">
              <a:xfrm>
                <a:off x="3096" y="3039"/>
                <a:ext cx="221" cy="164"/>
              </a:xfrm>
              <a:prstGeom prst="can">
                <a:avLst>
                  <a:gd name="adj" fmla="val 25000"/>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29" name="Arc 381"/>
              <p:cNvSpPr>
                <a:spLocks/>
              </p:cNvSpPr>
              <p:nvPr/>
            </p:nvSpPr>
            <p:spPr bwMode="auto">
              <a:xfrm rot="-5400000" flipH="1" flipV="1">
                <a:off x="3281"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30" name="Arc 382"/>
              <p:cNvSpPr>
                <a:spLocks/>
              </p:cNvSpPr>
              <p:nvPr/>
            </p:nvSpPr>
            <p:spPr bwMode="auto">
              <a:xfrm rot="5400000" flipV="1">
                <a:off x="3053"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31" name="Rectangle 383"/>
              <p:cNvSpPr>
                <a:spLocks noChangeArrowheads="1"/>
              </p:cNvSpPr>
              <p:nvPr/>
            </p:nvSpPr>
            <p:spPr bwMode="auto">
              <a:xfrm>
                <a:off x="3101" y="3385"/>
                <a:ext cx="233" cy="18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32" name="Line 384"/>
              <p:cNvSpPr>
                <a:spLocks noChangeShapeType="1"/>
              </p:cNvSpPr>
              <p:nvPr/>
            </p:nvSpPr>
            <p:spPr bwMode="auto">
              <a:xfrm>
                <a:off x="3136" y="3430"/>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33" name="Line 385"/>
              <p:cNvSpPr>
                <a:spLocks noChangeShapeType="1"/>
              </p:cNvSpPr>
              <p:nvPr/>
            </p:nvSpPr>
            <p:spPr bwMode="auto">
              <a:xfrm>
                <a:off x="3136" y="3475"/>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34" name="Line 386"/>
              <p:cNvSpPr>
                <a:spLocks noChangeShapeType="1"/>
              </p:cNvSpPr>
              <p:nvPr/>
            </p:nvSpPr>
            <p:spPr bwMode="auto">
              <a:xfrm>
                <a:off x="3136" y="3521"/>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035" name="Group 387"/>
            <p:cNvGrpSpPr>
              <a:grpSpLocks/>
            </p:cNvGrpSpPr>
            <p:nvPr/>
          </p:nvGrpSpPr>
          <p:grpSpPr bwMode="auto">
            <a:xfrm>
              <a:off x="4288" y="1465"/>
              <a:ext cx="243" cy="415"/>
              <a:chOff x="2971" y="3039"/>
              <a:chExt cx="484" cy="830"/>
            </a:xfrm>
          </p:grpSpPr>
          <p:sp>
            <p:nvSpPr>
              <p:cNvPr id="796036" name="AutoShape 388"/>
              <p:cNvSpPr>
                <a:spLocks noChangeArrowheads="1"/>
              </p:cNvSpPr>
              <p:nvPr/>
            </p:nvSpPr>
            <p:spPr bwMode="auto">
              <a:xfrm>
                <a:off x="2971" y="3158"/>
                <a:ext cx="484" cy="681"/>
              </a:xfrm>
              <a:prstGeom prst="roundRect">
                <a:avLst>
                  <a:gd name="adj" fmla="val 16667"/>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37" name="AutoShape 389"/>
              <p:cNvSpPr>
                <a:spLocks noChangeArrowheads="1"/>
              </p:cNvSpPr>
              <p:nvPr/>
            </p:nvSpPr>
            <p:spPr bwMode="auto">
              <a:xfrm>
                <a:off x="3096" y="3039"/>
                <a:ext cx="221" cy="164"/>
              </a:xfrm>
              <a:prstGeom prst="can">
                <a:avLst>
                  <a:gd name="adj" fmla="val 25000"/>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38" name="Arc 390"/>
              <p:cNvSpPr>
                <a:spLocks/>
              </p:cNvSpPr>
              <p:nvPr/>
            </p:nvSpPr>
            <p:spPr bwMode="auto">
              <a:xfrm rot="-5400000" flipH="1" flipV="1">
                <a:off x="3281"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39" name="Arc 391"/>
              <p:cNvSpPr>
                <a:spLocks/>
              </p:cNvSpPr>
              <p:nvPr/>
            </p:nvSpPr>
            <p:spPr bwMode="auto">
              <a:xfrm rot="5400000" flipV="1">
                <a:off x="3053"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40" name="Rectangle 392"/>
              <p:cNvSpPr>
                <a:spLocks noChangeArrowheads="1"/>
              </p:cNvSpPr>
              <p:nvPr/>
            </p:nvSpPr>
            <p:spPr bwMode="auto">
              <a:xfrm>
                <a:off x="3101" y="3385"/>
                <a:ext cx="233" cy="18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41" name="Line 393"/>
              <p:cNvSpPr>
                <a:spLocks noChangeShapeType="1"/>
              </p:cNvSpPr>
              <p:nvPr/>
            </p:nvSpPr>
            <p:spPr bwMode="auto">
              <a:xfrm>
                <a:off x="3136" y="3430"/>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42" name="Line 394"/>
              <p:cNvSpPr>
                <a:spLocks noChangeShapeType="1"/>
              </p:cNvSpPr>
              <p:nvPr/>
            </p:nvSpPr>
            <p:spPr bwMode="auto">
              <a:xfrm>
                <a:off x="3136" y="3475"/>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43" name="Line 395"/>
              <p:cNvSpPr>
                <a:spLocks noChangeShapeType="1"/>
              </p:cNvSpPr>
              <p:nvPr/>
            </p:nvSpPr>
            <p:spPr bwMode="auto">
              <a:xfrm>
                <a:off x="3136" y="3521"/>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044" name="Group 396"/>
            <p:cNvGrpSpPr>
              <a:grpSpLocks/>
            </p:cNvGrpSpPr>
            <p:nvPr/>
          </p:nvGrpSpPr>
          <p:grpSpPr bwMode="auto">
            <a:xfrm>
              <a:off x="4501" y="1309"/>
              <a:ext cx="243" cy="415"/>
              <a:chOff x="2971" y="3039"/>
              <a:chExt cx="484" cy="830"/>
            </a:xfrm>
          </p:grpSpPr>
          <p:sp>
            <p:nvSpPr>
              <p:cNvPr id="796045" name="AutoShape 397"/>
              <p:cNvSpPr>
                <a:spLocks noChangeArrowheads="1"/>
              </p:cNvSpPr>
              <p:nvPr/>
            </p:nvSpPr>
            <p:spPr bwMode="auto">
              <a:xfrm>
                <a:off x="2971" y="3158"/>
                <a:ext cx="484" cy="681"/>
              </a:xfrm>
              <a:prstGeom prst="roundRect">
                <a:avLst>
                  <a:gd name="adj" fmla="val 16667"/>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46" name="AutoShape 398"/>
              <p:cNvSpPr>
                <a:spLocks noChangeArrowheads="1"/>
              </p:cNvSpPr>
              <p:nvPr/>
            </p:nvSpPr>
            <p:spPr bwMode="auto">
              <a:xfrm>
                <a:off x="3096" y="3039"/>
                <a:ext cx="221" cy="164"/>
              </a:xfrm>
              <a:prstGeom prst="can">
                <a:avLst>
                  <a:gd name="adj" fmla="val 25000"/>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47" name="Arc 399"/>
              <p:cNvSpPr>
                <a:spLocks/>
              </p:cNvSpPr>
              <p:nvPr/>
            </p:nvSpPr>
            <p:spPr bwMode="auto">
              <a:xfrm rot="-5400000" flipH="1" flipV="1">
                <a:off x="3281"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48" name="Arc 400"/>
              <p:cNvSpPr>
                <a:spLocks/>
              </p:cNvSpPr>
              <p:nvPr/>
            </p:nvSpPr>
            <p:spPr bwMode="auto">
              <a:xfrm rot="5400000" flipV="1">
                <a:off x="3053"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49" name="Rectangle 401"/>
              <p:cNvSpPr>
                <a:spLocks noChangeArrowheads="1"/>
              </p:cNvSpPr>
              <p:nvPr/>
            </p:nvSpPr>
            <p:spPr bwMode="auto">
              <a:xfrm>
                <a:off x="3101" y="3385"/>
                <a:ext cx="233" cy="18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50" name="Line 402"/>
              <p:cNvSpPr>
                <a:spLocks noChangeShapeType="1"/>
              </p:cNvSpPr>
              <p:nvPr/>
            </p:nvSpPr>
            <p:spPr bwMode="auto">
              <a:xfrm>
                <a:off x="3136" y="3430"/>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51" name="Line 403"/>
              <p:cNvSpPr>
                <a:spLocks noChangeShapeType="1"/>
              </p:cNvSpPr>
              <p:nvPr/>
            </p:nvSpPr>
            <p:spPr bwMode="auto">
              <a:xfrm>
                <a:off x="3136" y="3475"/>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52" name="Line 404"/>
              <p:cNvSpPr>
                <a:spLocks noChangeShapeType="1"/>
              </p:cNvSpPr>
              <p:nvPr/>
            </p:nvSpPr>
            <p:spPr bwMode="auto">
              <a:xfrm>
                <a:off x="3136" y="3521"/>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054" name="Group 406"/>
            <p:cNvGrpSpPr>
              <a:grpSpLocks/>
            </p:cNvGrpSpPr>
            <p:nvPr/>
          </p:nvGrpSpPr>
          <p:grpSpPr bwMode="auto">
            <a:xfrm rot="-1304447">
              <a:off x="4463" y="1480"/>
              <a:ext cx="349" cy="574"/>
              <a:chOff x="3101" y="1730"/>
              <a:chExt cx="349" cy="574"/>
            </a:xfrm>
          </p:grpSpPr>
          <p:sp>
            <p:nvSpPr>
              <p:cNvPr id="796055" name="Freeform 407"/>
              <p:cNvSpPr>
                <a:spLocks/>
              </p:cNvSpPr>
              <p:nvPr/>
            </p:nvSpPr>
            <p:spPr bwMode="auto">
              <a:xfrm rot="3589209" flipH="1">
                <a:off x="3095" y="1969"/>
                <a:ext cx="444" cy="89"/>
              </a:xfrm>
              <a:custGeom>
                <a:avLst/>
                <a:gdLst>
                  <a:gd name="T0" fmla="*/ 1588 w 1588"/>
                  <a:gd name="T1" fmla="*/ 0 h 317"/>
                  <a:gd name="T2" fmla="*/ 272 w 1588"/>
                  <a:gd name="T3" fmla="*/ 0 h 317"/>
                  <a:gd name="T4" fmla="*/ 0 w 1588"/>
                  <a:gd name="T5" fmla="*/ 136 h 317"/>
                  <a:gd name="T6" fmla="*/ 0 w 1588"/>
                  <a:gd name="T7" fmla="*/ 226 h 317"/>
                  <a:gd name="T8" fmla="*/ 272 w 1588"/>
                  <a:gd name="T9" fmla="*/ 317 h 317"/>
                  <a:gd name="T10" fmla="*/ 1588 w 1588"/>
                  <a:gd name="T11" fmla="*/ 317 h 317"/>
                  <a:gd name="T12" fmla="*/ 1588 w 1588"/>
                  <a:gd name="T13" fmla="*/ 0 h 317"/>
                </a:gdLst>
                <a:ahLst/>
                <a:cxnLst>
                  <a:cxn ang="0">
                    <a:pos x="T0" y="T1"/>
                  </a:cxn>
                  <a:cxn ang="0">
                    <a:pos x="T2" y="T3"/>
                  </a:cxn>
                  <a:cxn ang="0">
                    <a:pos x="T4" y="T5"/>
                  </a:cxn>
                  <a:cxn ang="0">
                    <a:pos x="T6" y="T7"/>
                  </a:cxn>
                  <a:cxn ang="0">
                    <a:pos x="T8" y="T9"/>
                  </a:cxn>
                  <a:cxn ang="0">
                    <a:pos x="T10" y="T11"/>
                  </a:cxn>
                  <a:cxn ang="0">
                    <a:pos x="T12" y="T13"/>
                  </a:cxn>
                </a:cxnLst>
                <a:rect l="0" t="0" r="r" b="b"/>
                <a:pathLst>
                  <a:path w="1588" h="317">
                    <a:moveTo>
                      <a:pt x="1588" y="0"/>
                    </a:moveTo>
                    <a:lnTo>
                      <a:pt x="272" y="0"/>
                    </a:lnTo>
                    <a:lnTo>
                      <a:pt x="0" y="136"/>
                    </a:lnTo>
                    <a:lnTo>
                      <a:pt x="0" y="226"/>
                    </a:lnTo>
                    <a:lnTo>
                      <a:pt x="272" y="317"/>
                    </a:lnTo>
                    <a:lnTo>
                      <a:pt x="1588" y="317"/>
                    </a:lnTo>
                    <a:lnTo>
                      <a:pt x="1588" y="0"/>
                    </a:lnTo>
                    <a:close/>
                  </a:path>
                </a:pathLst>
              </a:custGeom>
              <a:solidFill>
                <a:schemeClr val="bg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56" name="Freeform 408"/>
              <p:cNvSpPr>
                <a:spLocks/>
              </p:cNvSpPr>
              <p:nvPr/>
            </p:nvSpPr>
            <p:spPr bwMode="auto">
              <a:xfrm rot="3589209" flipH="1">
                <a:off x="3228" y="2046"/>
                <a:ext cx="267" cy="89"/>
              </a:xfrm>
              <a:custGeom>
                <a:avLst/>
                <a:gdLst>
                  <a:gd name="T0" fmla="*/ 1588 w 1588"/>
                  <a:gd name="T1" fmla="*/ 0 h 317"/>
                  <a:gd name="T2" fmla="*/ 272 w 1588"/>
                  <a:gd name="T3" fmla="*/ 0 h 317"/>
                  <a:gd name="T4" fmla="*/ 0 w 1588"/>
                  <a:gd name="T5" fmla="*/ 136 h 317"/>
                  <a:gd name="T6" fmla="*/ 0 w 1588"/>
                  <a:gd name="T7" fmla="*/ 226 h 317"/>
                  <a:gd name="T8" fmla="*/ 272 w 1588"/>
                  <a:gd name="T9" fmla="*/ 317 h 317"/>
                  <a:gd name="T10" fmla="*/ 1588 w 1588"/>
                  <a:gd name="T11" fmla="*/ 317 h 317"/>
                  <a:gd name="T12" fmla="*/ 1588 w 1588"/>
                  <a:gd name="T13" fmla="*/ 0 h 317"/>
                </a:gdLst>
                <a:ahLst/>
                <a:cxnLst>
                  <a:cxn ang="0">
                    <a:pos x="T0" y="T1"/>
                  </a:cxn>
                  <a:cxn ang="0">
                    <a:pos x="T2" y="T3"/>
                  </a:cxn>
                  <a:cxn ang="0">
                    <a:pos x="T4" y="T5"/>
                  </a:cxn>
                  <a:cxn ang="0">
                    <a:pos x="T6" y="T7"/>
                  </a:cxn>
                  <a:cxn ang="0">
                    <a:pos x="T8" y="T9"/>
                  </a:cxn>
                  <a:cxn ang="0">
                    <a:pos x="T10" y="T11"/>
                  </a:cxn>
                  <a:cxn ang="0">
                    <a:pos x="T12" y="T13"/>
                  </a:cxn>
                </a:cxnLst>
                <a:rect l="0" t="0" r="r" b="b"/>
                <a:pathLst>
                  <a:path w="1588" h="317">
                    <a:moveTo>
                      <a:pt x="1588" y="0"/>
                    </a:moveTo>
                    <a:lnTo>
                      <a:pt x="272" y="0"/>
                    </a:lnTo>
                    <a:lnTo>
                      <a:pt x="0" y="136"/>
                    </a:lnTo>
                    <a:lnTo>
                      <a:pt x="0" y="226"/>
                    </a:lnTo>
                    <a:lnTo>
                      <a:pt x="272" y="317"/>
                    </a:lnTo>
                    <a:lnTo>
                      <a:pt x="1588" y="317"/>
                    </a:lnTo>
                    <a:lnTo>
                      <a:pt x="1588" y="0"/>
                    </a:lnTo>
                    <a:close/>
                  </a:path>
                </a:pathLst>
              </a:custGeom>
              <a:solidFill>
                <a:srgbClr val="FF8C7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057" name="Group 409"/>
              <p:cNvGrpSpPr>
                <a:grpSpLocks/>
              </p:cNvGrpSpPr>
              <p:nvPr/>
            </p:nvGrpSpPr>
            <p:grpSpPr bwMode="auto">
              <a:xfrm>
                <a:off x="3101" y="1730"/>
                <a:ext cx="349" cy="574"/>
                <a:chOff x="3101" y="1730"/>
                <a:chExt cx="349" cy="574"/>
              </a:xfrm>
            </p:grpSpPr>
            <p:sp>
              <p:nvSpPr>
                <p:cNvPr id="796058" name="Line 410"/>
                <p:cNvSpPr>
                  <a:spLocks noChangeShapeType="1"/>
                </p:cNvSpPr>
                <p:nvPr/>
              </p:nvSpPr>
              <p:spPr bwMode="auto">
                <a:xfrm rot="3589209">
                  <a:off x="3399" y="2253"/>
                  <a:ext cx="10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59" name="Line 411"/>
                <p:cNvSpPr>
                  <a:spLocks noChangeShapeType="1"/>
                </p:cNvSpPr>
                <p:nvPr/>
              </p:nvSpPr>
              <p:spPr bwMode="auto">
                <a:xfrm rot="3589209" flipH="1">
                  <a:off x="3345" y="2108"/>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60" name="Line 412"/>
                <p:cNvSpPr>
                  <a:spLocks noChangeShapeType="1"/>
                </p:cNvSpPr>
                <p:nvPr/>
              </p:nvSpPr>
              <p:spPr bwMode="auto">
                <a:xfrm rot="3589209" flipH="1">
                  <a:off x="3333" y="2086"/>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61" name="Line 413"/>
                <p:cNvSpPr>
                  <a:spLocks noChangeShapeType="1"/>
                </p:cNvSpPr>
                <p:nvPr/>
              </p:nvSpPr>
              <p:spPr bwMode="auto">
                <a:xfrm rot="3589209" flipH="1">
                  <a:off x="3320" y="2064"/>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62" name="Line 414"/>
                <p:cNvSpPr>
                  <a:spLocks noChangeShapeType="1"/>
                </p:cNvSpPr>
                <p:nvPr/>
              </p:nvSpPr>
              <p:spPr bwMode="auto">
                <a:xfrm rot="3589209" flipH="1">
                  <a:off x="3307" y="2042"/>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63" name="Line 415"/>
                <p:cNvSpPr>
                  <a:spLocks noChangeShapeType="1"/>
                </p:cNvSpPr>
                <p:nvPr/>
              </p:nvSpPr>
              <p:spPr bwMode="auto">
                <a:xfrm rot="3589209" flipH="1">
                  <a:off x="3294" y="2020"/>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64" name="Line 416"/>
                <p:cNvSpPr>
                  <a:spLocks noChangeShapeType="1"/>
                </p:cNvSpPr>
                <p:nvPr/>
              </p:nvSpPr>
              <p:spPr bwMode="auto">
                <a:xfrm rot="3589209" flipH="1">
                  <a:off x="3281" y="1998"/>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65" name="Line 417"/>
                <p:cNvSpPr>
                  <a:spLocks noChangeShapeType="1"/>
                </p:cNvSpPr>
                <p:nvPr/>
              </p:nvSpPr>
              <p:spPr bwMode="auto">
                <a:xfrm rot="3589209" flipH="1">
                  <a:off x="3268" y="1976"/>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66" name="Line 418"/>
                <p:cNvSpPr>
                  <a:spLocks noChangeShapeType="1"/>
                </p:cNvSpPr>
                <p:nvPr/>
              </p:nvSpPr>
              <p:spPr bwMode="auto">
                <a:xfrm rot="3589209" flipH="1">
                  <a:off x="3256" y="1954"/>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67" name="Line 419"/>
                <p:cNvSpPr>
                  <a:spLocks noChangeShapeType="1"/>
                </p:cNvSpPr>
                <p:nvPr/>
              </p:nvSpPr>
              <p:spPr bwMode="auto">
                <a:xfrm rot="3589209" flipH="1">
                  <a:off x="3243" y="1932"/>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68" name="Line 420"/>
                <p:cNvSpPr>
                  <a:spLocks noChangeShapeType="1"/>
                </p:cNvSpPr>
                <p:nvPr/>
              </p:nvSpPr>
              <p:spPr bwMode="auto">
                <a:xfrm rot="3589209" flipH="1">
                  <a:off x="3230" y="1910"/>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69" name="Line 421"/>
                <p:cNvSpPr>
                  <a:spLocks noChangeShapeType="1"/>
                </p:cNvSpPr>
                <p:nvPr/>
              </p:nvSpPr>
              <p:spPr bwMode="auto">
                <a:xfrm rot="3589209" flipH="1">
                  <a:off x="3218" y="1888"/>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70" name="Line 422"/>
                <p:cNvSpPr>
                  <a:spLocks noChangeShapeType="1"/>
                </p:cNvSpPr>
                <p:nvPr/>
              </p:nvSpPr>
              <p:spPr bwMode="auto">
                <a:xfrm rot="3589209" flipH="1">
                  <a:off x="3205" y="1867"/>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71" name="Oval 423"/>
                <p:cNvSpPr>
                  <a:spLocks noChangeArrowheads="1"/>
                </p:cNvSpPr>
                <p:nvPr/>
              </p:nvSpPr>
              <p:spPr bwMode="auto">
                <a:xfrm rot="3589209" flipH="1">
                  <a:off x="3195" y="1752"/>
                  <a:ext cx="12" cy="141"/>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72" name="Rectangle 424"/>
                <p:cNvSpPr>
                  <a:spLocks noChangeArrowheads="1"/>
                </p:cNvSpPr>
                <p:nvPr/>
              </p:nvSpPr>
              <p:spPr bwMode="auto">
                <a:xfrm rot="3589209" flipH="1">
                  <a:off x="3124" y="1771"/>
                  <a:ext cx="102" cy="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73" name="Oval 425"/>
                <p:cNvSpPr>
                  <a:spLocks noChangeArrowheads="1"/>
                </p:cNvSpPr>
                <p:nvPr/>
              </p:nvSpPr>
              <p:spPr bwMode="auto">
                <a:xfrm rot="3589209" flipH="1">
                  <a:off x="3145" y="1692"/>
                  <a:ext cx="13" cy="101"/>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grpSp>
          <p:nvGrpSpPr>
            <p:cNvPr id="796074" name="Group 426"/>
            <p:cNvGrpSpPr>
              <a:grpSpLocks/>
            </p:cNvGrpSpPr>
            <p:nvPr/>
          </p:nvGrpSpPr>
          <p:grpSpPr bwMode="auto">
            <a:xfrm rot="-4879295">
              <a:off x="4215" y="1718"/>
              <a:ext cx="648" cy="141"/>
              <a:chOff x="2925" y="2537"/>
              <a:chExt cx="2314" cy="502"/>
            </a:xfrm>
          </p:grpSpPr>
          <p:sp>
            <p:nvSpPr>
              <p:cNvPr id="796075" name="Freeform 427"/>
              <p:cNvSpPr>
                <a:spLocks/>
              </p:cNvSpPr>
              <p:nvPr/>
            </p:nvSpPr>
            <p:spPr bwMode="auto">
              <a:xfrm>
                <a:off x="3288" y="2614"/>
                <a:ext cx="1588" cy="317"/>
              </a:xfrm>
              <a:custGeom>
                <a:avLst/>
                <a:gdLst>
                  <a:gd name="T0" fmla="*/ 1588 w 1588"/>
                  <a:gd name="T1" fmla="*/ 0 h 317"/>
                  <a:gd name="T2" fmla="*/ 272 w 1588"/>
                  <a:gd name="T3" fmla="*/ 0 h 317"/>
                  <a:gd name="T4" fmla="*/ 0 w 1588"/>
                  <a:gd name="T5" fmla="*/ 136 h 317"/>
                  <a:gd name="T6" fmla="*/ 0 w 1588"/>
                  <a:gd name="T7" fmla="*/ 226 h 317"/>
                  <a:gd name="T8" fmla="*/ 272 w 1588"/>
                  <a:gd name="T9" fmla="*/ 317 h 317"/>
                  <a:gd name="T10" fmla="*/ 1588 w 1588"/>
                  <a:gd name="T11" fmla="*/ 317 h 317"/>
                  <a:gd name="T12" fmla="*/ 1588 w 1588"/>
                  <a:gd name="T13" fmla="*/ 0 h 317"/>
                </a:gdLst>
                <a:ahLst/>
                <a:cxnLst>
                  <a:cxn ang="0">
                    <a:pos x="T0" y="T1"/>
                  </a:cxn>
                  <a:cxn ang="0">
                    <a:pos x="T2" y="T3"/>
                  </a:cxn>
                  <a:cxn ang="0">
                    <a:pos x="T4" y="T5"/>
                  </a:cxn>
                  <a:cxn ang="0">
                    <a:pos x="T6" y="T7"/>
                  </a:cxn>
                  <a:cxn ang="0">
                    <a:pos x="T8" y="T9"/>
                  </a:cxn>
                  <a:cxn ang="0">
                    <a:pos x="T10" y="T11"/>
                  </a:cxn>
                  <a:cxn ang="0">
                    <a:pos x="T12" y="T13"/>
                  </a:cxn>
                </a:cxnLst>
                <a:rect l="0" t="0" r="r" b="b"/>
                <a:pathLst>
                  <a:path w="1588" h="317">
                    <a:moveTo>
                      <a:pt x="1588" y="0"/>
                    </a:moveTo>
                    <a:lnTo>
                      <a:pt x="272" y="0"/>
                    </a:lnTo>
                    <a:lnTo>
                      <a:pt x="0" y="136"/>
                    </a:lnTo>
                    <a:lnTo>
                      <a:pt x="0" y="226"/>
                    </a:lnTo>
                    <a:lnTo>
                      <a:pt x="272" y="317"/>
                    </a:lnTo>
                    <a:lnTo>
                      <a:pt x="1588" y="317"/>
                    </a:lnTo>
                    <a:lnTo>
                      <a:pt x="1588" y="0"/>
                    </a:lnTo>
                    <a:close/>
                  </a:path>
                </a:pathLst>
              </a:custGeom>
              <a:solidFill>
                <a:schemeClr val="bg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76" name="Freeform 428"/>
              <p:cNvSpPr>
                <a:spLocks/>
              </p:cNvSpPr>
              <p:nvPr/>
            </p:nvSpPr>
            <p:spPr bwMode="auto">
              <a:xfrm>
                <a:off x="3288" y="2614"/>
                <a:ext cx="953" cy="317"/>
              </a:xfrm>
              <a:custGeom>
                <a:avLst/>
                <a:gdLst>
                  <a:gd name="T0" fmla="*/ 1588 w 1588"/>
                  <a:gd name="T1" fmla="*/ 0 h 317"/>
                  <a:gd name="T2" fmla="*/ 272 w 1588"/>
                  <a:gd name="T3" fmla="*/ 0 h 317"/>
                  <a:gd name="T4" fmla="*/ 0 w 1588"/>
                  <a:gd name="T5" fmla="*/ 136 h 317"/>
                  <a:gd name="T6" fmla="*/ 0 w 1588"/>
                  <a:gd name="T7" fmla="*/ 226 h 317"/>
                  <a:gd name="T8" fmla="*/ 272 w 1588"/>
                  <a:gd name="T9" fmla="*/ 317 h 317"/>
                  <a:gd name="T10" fmla="*/ 1588 w 1588"/>
                  <a:gd name="T11" fmla="*/ 317 h 317"/>
                  <a:gd name="T12" fmla="*/ 1588 w 1588"/>
                  <a:gd name="T13" fmla="*/ 0 h 317"/>
                </a:gdLst>
                <a:ahLst/>
                <a:cxnLst>
                  <a:cxn ang="0">
                    <a:pos x="T0" y="T1"/>
                  </a:cxn>
                  <a:cxn ang="0">
                    <a:pos x="T2" y="T3"/>
                  </a:cxn>
                  <a:cxn ang="0">
                    <a:pos x="T4" y="T5"/>
                  </a:cxn>
                  <a:cxn ang="0">
                    <a:pos x="T6" y="T7"/>
                  </a:cxn>
                  <a:cxn ang="0">
                    <a:pos x="T8" y="T9"/>
                  </a:cxn>
                  <a:cxn ang="0">
                    <a:pos x="T10" y="T11"/>
                  </a:cxn>
                  <a:cxn ang="0">
                    <a:pos x="T12" y="T13"/>
                  </a:cxn>
                </a:cxnLst>
                <a:rect l="0" t="0" r="r" b="b"/>
                <a:pathLst>
                  <a:path w="1588" h="317">
                    <a:moveTo>
                      <a:pt x="1588" y="0"/>
                    </a:moveTo>
                    <a:lnTo>
                      <a:pt x="272" y="0"/>
                    </a:lnTo>
                    <a:lnTo>
                      <a:pt x="0" y="136"/>
                    </a:lnTo>
                    <a:lnTo>
                      <a:pt x="0" y="226"/>
                    </a:lnTo>
                    <a:lnTo>
                      <a:pt x="272" y="317"/>
                    </a:lnTo>
                    <a:lnTo>
                      <a:pt x="1588" y="317"/>
                    </a:lnTo>
                    <a:lnTo>
                      <a:pt x="1588" y="0"/>
                    </a:lnTo>
                    <a:close/>
                  </a:path>
                </a:pathLst>
              </a:custGeom>
              <a:solidFill>
                <a:srgbClr val="C9FFF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77" name="Line 429"/>
              <p:cNvSpPr>
                <a:spLocks noChangeShapeType="1"/>
              </p:cNvSpPr>
              <p:nvPr/>
            </p:nvSpPr>
            <p:spPr bwMode="auto">
              <a:xfrm flipH="1">
                <a:off x="2925" y="2795"/>
                <a:ext cx="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78" name="Line 430"/>
              <p:cNvSpPr>
                <a:spLocks noChangeShapeType="1"/>
              </p:cNvSpPr>
              <p:nvPr/>
            </p:nvSpPr>
            <p:spPr bwMode="auto">
              <a:xfrm>
                <a:off x="3696"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79" name="Line 431"/>
              <p:cNvSpPr>
                <a:spLocks noChangeShapeType="1"/>
              </p:cNvSpPr>
              <p:nvPr/>
            </p:nvSpPr>
            <p:spPr bwMode="auto">
              <a:xfrm>
                <a:off x="3787"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80" name="Line 432"/>
              <p:cNvSpPr>
                <a:spLocks noChangeShapeType="1"/>
              </p:cNvSpPr>
              <p:nvPr/>
            </p:nvSpPr>
            <p:spPr bwMode="auto">
              <a:xfrm>
                <a:off x="3878"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81" name="Line 433"/>
              <p:cNvSpPr>
                <a:spLocks noChangeShapeType="1"/>
              </p:cNvSpPr>
              <p:nvPr/>
            </p:nvSpPr>
            <p:spPr bwMode="auto">
              <a:xfrm>
                <a:off x="3969"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82" name="Line 434"/>
              <p:cNvSpPr>
                <a:spLocks noChangeShapeType="1"/>
              </p:cNvSpPr>
              <p:nvPr/>
            </p:nvSpPr>
            <p:spPr bwMode="auto">
              <a:xfrm>
                <a:off x="4059"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83" name="Line 435"/>
              <p:cNvSpPr>
                <a:spLocks noChangeShapeType="1"/>
              </p:cNvSpPr>
              <p:nvPr/>
            </p:nvSpPr>
            <p:spPr bwMode="auto">
              <a:xfrm>
                <a:off x="4150"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84" name="Line 436"/>
              <p:cNvSpPr>
                <a:spLocks noChangeShapeType="1"/>
              </p:cNvSpPr>
              <p:nvPr/>
            </p:nvSpPr>
            <p:spPr bwMode="auto">
              <a:xfrm>
                <a:off x="4241"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85" name="Line 437"/>
              <p:cNvSpPr>
                <a:spLocks noChangeShapeType="1"/>
              </p:cNvSpPr>
              <p:nvPr/>
            </p:nvSpPr>
            <p:spPr bwMode="auto">
              <a:xfrm>
                <a:off x="4332"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86" name="Line 438"/>
              <p:cNvSpPr>
                <a:spLocks noChangeShapeType="1"/>
              </p:cNvSpPr>
              <p:nvPr/>
            </p:nvSpPr>
            <p:spPr bwMode="auto">
              <a:xfrm>
                <a:off x="4422"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87" name="Line 439"/>
              <p:cNvSpPr>
                <a:spLocks noChangeShapeType="1"/>
              </p:cNvSpPr>
              <p:nvPr/>
            </p:nvSpPr>
            <p:spPr bwMode="auto">
              <a:xfrm>
                <a:off x="4513"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88" name="Line 440"/>
              <p:cNvSpPr>
                <a:spLocks noChangeShapeType="1"/>
              </p:cNvSpPr>
              <p:nvPr/>
            </p:nvSpPr>
            <p:spPr bwMode="auto">
              <a:xfrm>
                <a:off x="4604"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89" name="Line 441"/>
              <p:cNvSpPr>
                <a:spLocks noChangeShapeType="1"/>
              </p:cNvSpPr>
              <p:nvPr/>
            </p:nvSpPr>
            <p:spPr bwMode="auto">
              <a:xfrm>
                <a:off x="4694"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90" name="Oval 442"/>
              <p:cNvSpPr>
                <a:spLocks noChangeArrowheads="1"/>
              </p:cNvSpPr>
              <p:nvPr/>
            </p:nvSpPr>
            <p:spPr bwMode="auto">
              <a:xfrm>
                <a:off x="4860" y="2537"/>
                <a:ext cx="45" cy="50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91" name="Rectangle 443"/>
              <p:cNvSpPr>
                <a:spLocks noChangeArrowheads="1"/>
              </p:cNvSpPr>
              <p:nvPr/>
            </p:nvSpPr>
            <p:spPr bwMode="auto">
              <a:xfrm>
                <a:off x="4876" y="2756"/>
                <a:ext cx="363" cy="7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92" name="Oval 444"/>
              <p:cNvSpPr>
                <a:spLocks noChangeArrowheads="1"/>
              </p:cNvSpPr>
              <p:nvPr/>
            </p:nvSpPr>
            <p:spPr bwMode="auto">
              <a:xfrm>
                <a:off x="5194" y="2617"/>
                <a:ext cx="45" cy="359"/>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grpSp>
        <p:nvGrpSpPr>
          <p:cNvPr id="796107" name="Group 459"/>
          <p:cNvGrpSpPr>
            <a:grpSpLocks/>
          </p:cNvGrpSpPr>
          <p:nvPr/>
        </p:nvGrpSpPr>
        <p:grpSpPr bwMode="auto">
          <a:xfrm>
            <a:off x="1387475" y="1700213"/>
            <a:ext cx="1600200" cy="1643062"/>
            <a:chOff x="922" y="1851"/>
            <a:chExt cx="1008" cy="1035"/>
          </a:xfrm>
        </p:grpSpPr>
        <p:grpSp>
          <p:nvGrpSpPr>
            <p:cNvPr id="795900" name="Group 252"/>
            <p:cNvGrpSpPr>
              <a:grpSpLocks/>
            </p:cNvGrpSpPr>
            <p:nvPr/>
          </p:nvGrpSpPr>
          <p:grpSpPr bwMode="auto">
            <a:xfrm>
              <a:off x="922" y="1862"/>
              <a:ext cx="508" cy="510"/>
              <a:chOff x="2289" y="1566"/>
              <a:chExt cx="1182" cy="1188"/>
            </a:xfrm>
          </p:grpSpPr>
          <p:pic>
            <p:nvPicPr>
              <p:cNvPr id="795895" name="Picture 247" descr="mone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9" y="1566"/>
                <a:ext cx="1182" cy="1188"/>
              </a:xfrm>
              <a:prstGeom prst="rect">
                <a:avLst/>
              </a:prstGeom>
              <a:noFill/>
              <a:extLst>
                <a:ext uri="{909E8E84-426E-40DD-AFC4-6F175D3DCCD1}">
                  <a14:hiddenFill xmlns:a14="http://schemas.microsoft.com/office/drawing/2010/main">
                    <a:solidFill>
                      <a:srgbClr val="FFFFFF"/>
                    </a:solidFill>
                  </a14:hiddenFill>
                </a:ext>
              </a:extLst>
            </p:spPr>
          </p:pic>
          <p:sp>
            <p:nvSpPr>
              <p:cNvPr id="795899" name="Rectangle 251"/>
              <p:cNvSpPr>
                <a:spLocks noChangeArrowheads="1"/>
              </p:cNvSpPr>
              <p:nvPr/>
            </p:nvSpPr>
            <p:spPr bwMode="auto">
              <a:xfrm>
                <a:off x="2753" y="1912"/>
                <a:ext cx="164" cy="144"/>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latin typeface="Bradley Hand ITC" panose="03070402050302030203" pitchFamily="66" charset="0"/>
                  </a:rPr>
                  <a:t>£</a:t>
                </a:r>
                <a:endParaRPr lang="en-US" altLang="en-US">
                  <a:latin typeface="Bradley Hand ITC" panose="03070402050302030203" pitchFamily="66" charset="0"/>
                </a:endParaRPr>
              </a:p>
            </p:txBody>
          </p:sp>
        </p:grpSp>
        <p:grpSp>
          <p:nvGrpSpPr>
            <p:cNvPr id="796095" name="Group 447"/>
            <p:cNvGrpSpPr>
              <a:grpSpLocks/>
            </p:cNvGrpSpPr>
            <p:nvPr/>
          </p:nvGrpSpPr>
          <p:grpSpPr bwMode="auto">
            <a:xfrm>
              <a:off x="1422" y="1851"/>
              <a:ext cx="508" cy="510"/>
              <a:chOff x="2289" y="1566"/>
              <a:chExt cx="1182" cy="1188"/>
            </a:xfrm>
          </p:grpSpPr>
          <p:pic>
            <p:nvPicPr>
              <p:cNvPr id="796096" name="Picture 448" descr="mone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9" y="1566"/>
                <a:ext cx="1182" cy="1188"/>
              </a:xfrm>
              <a:prstGeom prst="rect">
                <a:avLst/>
              </a:prstGeom>
              <a:noFill/>
              <a:extLst>
                <a:ext uri="{909E8E84-426E-40DD-AFC4-6F175D3DCCD1}">
                  <a14:hiddenFill xmlns:a14="http://schemas.microsoft.com/office/drawing/2010/main">
                    <a:solidFill>
                      <a:srgbClr val="FFFFFF"/>
                    </a:solidFill>
                  </a14:hiddenFill>
                </a:ext>
              </a:extLst>
            </p:spPr>
          </p:pic>
          <p:sp>
            <p:nvSpPr>
              <p:cNvPr id="796097" name="Rectangle 449"/>
              <p:cNvSpPr>
                <a:spLocks noChangeArrowheads="1"/>
              </p:cNvSpPr>
              <p:nvPr/>
            </p:nvSpPr>
            <p:spPr bwMode="auto">
              <a:xfrm>
                <a:off x="2753" y="1912"/>
                <a:ext cx="164" cy="144"/>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latin typeface="Bradley Hand ITC" panose="03070402050302030203" pitchFamily="66" charset="0"/>
                  </a:rPr>
                  <a:t>£</a:t>
                </a:r>
                <a:endParaRPr lang="en-US" altLang="en-US">
                  <a:latin typeface="Bradley Hand ITC" panose="03070402050302030203" pitchFamily="66" charset="0"/>
                </a:endParaRPr>
              </a:p>
            </p:txBody>
          </p:sp>
        </p:grpSp>
        <p:grpSp>
          <p:nvGrpSpPr>
            <p:cNvPr id="796101" name="Group 453"/>
            <p:cNvGrpSpPr>
              <a:grpSpLocks/>
            </p:cNvGrpSpPr>
            <p:nvPr/>
          </p:nvGrpSpPr>
          <p:grpSpPr bwMode="auto">
            <a:xfrm>
              <a:off x="1156" y="2376"/>
              <a:ext cx="508" cy="510"/>
              <a:chOff x="2289" y="1566"/>
              <a:chExt cx="1182" cy="1188"/>
            </a:xfrm>
          </p:grpSpPr>
          <p:pic>
            <p:nvPicPr>
              <p:cNvPr id="796102" name="Picture 454" descr="mone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9" y="1566"/>
                <a:ext cx="1182" cy="1188"/>
              </a:xfrm>
              <a:prstGeom prst="rect">
                <a:avLst/>
              </a:prstGeom>
              <a:noFill/>
              <a:extLst>
                <a:ext uri="{909E8E84-426E-40DD-AFC4-6F175D3DCCD1}">
                  <a14:hiddenFill xmlns:a14="http://schemas.microsoft.com/office/drawing/2010/main">
                    <a:solidFill>
                      <a:srgbClr val="FFFFFF"/>
                    </a:solidFill>
                  </a14:hiddenFill>
                </a:ext>
              </a:extLst>
            </p:spPr>
          </p:pic>
          <p:sp>
            <p:nvSpPr>
              <p:cNvPr id="796103" name="Rectangle 455"/>
              <p:cNvSpPr>
                <a:spLocks noChangeArrowheads="1"/>
              </p:cNvSpPr>
              <p:nvPr/>
            </p:nvSpPr>
            <p:spPr bwMode="auto">
              <a:xfrm>
                <a:off x="2753" y="1912"/>
                <a:ext cx="164" cy="144"/>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latin typeface="Bradley Hand ITC" panose="03070402050302030203" pitchFamily="66" charset="0"/>
                  </a:rPr>
                  <a:t>£</a:t>
                </a:r>
                <a:endParaRPr lang="en-US" altLang="en-US">
                  <a:latin typeface="Bradley Hand ITC" panose="03070402050302030203" pitchFamily="66" charset="0"/>
                </a:endParaRPr>
              </a:p>
            </p:txBody>
          </p:sp>
        </p:grpSp>
      </p:grpSp>
      <p:sp>
        <p:nvSpPr>
          <p:cNvPr id="796108" name="AutoShape 460"/>
          <p:cNvSpPr>
            <a:spLocks noChangeArrowheads="1"/>
          </p:cNvSpPr>
          <p:nvPr/>
        </p:nvSpPr>
        <p:spPr bwMode="auto">
          <a:xfrm>
            <a:off x="3132138" y="2800350"/>
            <a:ext cx="760412" cy="773113"/>
          </a:xfrm>
          <a:prstGeom prst="rightArrow">
            <a:avLst>
              <a:gd name="adj1" fmla="val 50000"/>
              <a:gd name="adj2" fmla="val 25000"/>
            </a:avLst>
          </a:prstGeom>
          <a:gradFill rotWithShape="1">
            <a:gsLst>
              <a:gs pos="0">
                <a:schemeClr val="bg1"/>
              </a:gs>
              <a:gs pos="100000">
                <a:srgbClr val="333399"/>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09" name="AutoShape 461"/>
          <p:cNvSpPr>
            <a:spLocks noChangeArrowheads="1"/>
          </p:cNvSpPr>
          <p:nvPr/>
        </p:nvSpPr>
        <p:spPr bwMode="auto">
          <a:xfrm>
            <a:off x="5827713" y="2806700"/>
            <a:ext cx="760412" cy="773113"/>
          </a:xfrm>
          <a:prstGeom prst="rightArrow">
            <a:avLst>
              <a:gd name="adj1" fmla="val 50000"/>
              <a:gd name="adj2" fmla="val 25000"/>
            </a:avLst>
          </a:prstGeom>
          <a:gradFill rotWithShape="1">
            <a:gsLst>
              <a:gs pos="0">
                <a:schemeClr val="bg1"/>
              </a:gs>
              <a:gs pos="100000">
                <a:srgbClr val="333399"/>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093" name="Group 445"/>
          <p:cNvGrpSpPr>
            <a:grpSpLocks/>
          </p:cNvGrpSpPr>
          <p:nvPr/>
        </p:nvGrpSpPr>
        <p:grpSpPr bwMode="auto">
          <a:xfrm>
            <a:off x="4067175" y="2852738"/>
            <a:ext cx="1695450" cy="750887"/>
            <a:chOff x="1540" y="981"/>
            <a:chExt cx="1068" cy="473"/>
          </a:xfrm>
        </p:grpSpPr>
        <p:grpSp>
          <p:nvGrpSpPr>
            <p:cNvPr id="796004" name="Group 356"/>
            <p:cNvGrpSpPr>
              <a:grpSpLocks/>
            </p:cNvGrpSpPr>
            <p:nvPr/>
          </p:nvGrpSpPr>
          <p:grpSpPr bwMode="auto">
            <a:xfrm>
              <a:off x="1886" y="981"/>
              <a:ext cx="369" cy="470"/>
              <a:chOff x="3009" y="2720"/>
              <a:chExt cx="671" cy="851"/>
            </a:xfrm>
          </p:grpSpPr>
          <p:pic>
            <p:nvPicPr>
              <p:cNvPr id="796005" name="Picture 357" descr="image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flipH="1">
                <a:off x="3009" y="2744"/>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96006" name="Oval 358"/>
              <p:cNvSpPr>
                <a:spLocks noChangeArrowheads="1"/>
              </p:cNvSpPr>
              <p:nvPr/>
            </p:nvSpPr>
            <p:spPr bwMode="auto">
              <a:xfrm>
                <a:off x="3345" y="2744"/>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07" name="Oval 359"/>
              <p:cNvSpPr>
                <a:spLocks noChangeArrowheads="1"/>
              </p:cNvSpPr>
              <p:nvPr/>
            </p:nvSpPr>
            <p:spPr bwMode="auto">
              <a:xfrm>
                <a:off x="3470"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08" name="Oval 360"/>
              <p:cNvSpPr>
                <a:spLocks noChangeArrowheads="1"/>
              </p:cNvSpPr>
              <p:nvPr/>
            </p:nvSpPr>
            <p:spPr bwMode="auto">
              <a:xfrm>
                <a:off x="3481" y="279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09" name="Oval 361"/>
              <p:cNvSpPr>
                <a:spLocks noChangeArrowheads="1"/>
              </p:cNvSpPr>
              <p:nvPr/>
            </p:nvSpPr>
            <p:spPr bwMode="auto">
              <a:xfrm>
                <a:off x="3419" y="272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10" name="Oval 362"/>
              <p:cNvSpPr>
                <a:spLocks noChangeArrowheads="1"/>
              </p:cNvSpPr>
              <p:nvPr/>
            </p:nvSpPr>
            <p:spPr bwMode="auto">
              <a:xfrm>
                <a:off x="328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11" name="Oval 363"/>
              <p:cNvSpPr>
                <a:spLocks noChangeArrowheads="1"/>
              </p:cNvSpPr>
              <p:nvPr/>
            </p:nvSpPr>
            <p:spPr bwMode="auto">
              <a:xfrm>
                <a:off x="3152" y="283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12" name="Oval 364"/>
              <p:cNvSpPr>
                <a:spLocks noChangeArrowheads="1"/>
              </p:cNvSpPr>
              <p:nvPr/>
            </p:nvSpPr>
            <p:spPr bwMode="auto">
              <a:xfrm>
                <a:off x="319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pic>
          <p:nvPicPr>
            <p:cNvPr id="796013" name="Picture 365" descr="image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39" y="998"/>
              <a:ext cx="369" cy="456"/>
            </a:xfrm>
            <a:prstGeom prst="rect">
              <a:avLst/>
            </a:prstGeom>
            <a:noFill/>
            <a:extLst>
              <a:ext uri="{909E8E84-426E-40DD-AFC4-6F175D3DCCD1}">
                <a14:hiddenFill xmlns:a14="http://schemas.microsoft.com/office/drawing/2010/main">
                  <a:solidFill>
                    <a:srgbClr val="FFFFFF"/>
                  </a:solidFill>
                </a14:hiddenFill>
              </a:ext>
            </a:extLst>
          </p:spPr>
        </p:pic>
        <p:grpSp>
          <p:nvGrpSpPr>
            <p:cNvPr id="796014" name="Group 366"/>
            <p:cNvGrpSpPr>
              <a:grpSpLocks/>
            </p:cNvGrpSpPr>
            <p:nvPr/>
          </p:nvGrpSpPr>
          <p:grpSpPr bwMode="auto">
            <a:xfrm>
              <a:off x="1540" y="993"/>
              <a:ext cx="369" cy="457"/>
              <a:chOff x="1136" y="2785"/>
              <a:chExt cx="369" cy="457"/>
            </a:xfrm>
          </p:grpSpPr>
          <p:pic>
            <p:nvPicPr>
              <p:cNvPr id="796015" name="Picture 367" descr="image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flipH="1">
                <a:off x="1136" y="2785"/>
                <a:ext cx="369" cy="457"/>
              </a:xfrm>
              <a:prstGeom prst="rect">
                <a:avLst/>
              </a:prstGeom>
              <a:noFill/>
              <a:extLst>
                <a:ext uri="{909E8E84-426E-40DD-AFC4-6F175D3DCCD1}">
                  <a14:hiddenFill xmlns:a14="http://schemas.microsoft.com/office/drawing/2010/main">
                    <a:solidFill>
                      <a:srgbClr val="FFFFFF"/>
                    </a:solidFill>
                  </a14:hiddenFill>
                </a:ext>
              </a:extLst>
            </p:spPr>
          </p:pic>
          <p:sp>
            <p:nvSpPr>
              <p:cNvPr id="796016" name="Freeform 368"/>
              <p:cNvSpPr>
                <a:spLocks/>
              </p:cNvSpPr>
              <p:nvPr/>
            </p:nvSpPr>
            <p:spPr bwMode="auto">
              <a:xfrm>
                <a:off x="1195" y="2794"/>
                <a:ext cx="274" cy="275"/>
              </a:xfrm>
              <a:custGeom>
                <a:avLst/>
                <a:gdLst>
                  <a:gd name="T0" fmla="*/ 181 w 499"/>
                  <a:gd name="T1" fmla="*/ 317 h 499"/>
                  <a:gd name="T2" fmla="*/ 45 w 499"/>
                  <a:gd name="T3" fmla="*/ 499 h 499"/>
                  <a:gd name="T4" fmla="*/ 90 w 499"/>
                  <a:gd name="T5" fmla="*/ 363 h 499"/>
                  <a:gd name="T6" fmla="*/ 45 w 499"/>
                  <a:gd name="T7" fmla="*/ 408 h 499"/>
                  <a:gd name="T8" fmla="*/ 90 w 499"/>
                  <a:gd name="T9" fmla="*/ 317 h 499"/>
                  <a:gd name="T10" fmla="*/ 45 w 499"/>
                  <a:gd name="T11" fmla="*/ 226 h 499"/>
                  <a:gd name="T12" fmla="*/ 0 w 499"/>
                  <a:gd name="T13" fmla="*/ 181 h 499"/>
                  <a:gd name="T14" fmla="*/ 90 w 499"/>
                  <a:gd name="T15" fmla="*/ 136 h 499"/>
                  <a:gd name="T16" fmla="*/ 45 w 499"/>
                  <a:gd name="T17" fmla="*/ 90 h 499"/>
                  <a:gd name="T18" fmla="*/ 136 w 499"/>
                  <a:gd name="T19" fmla="*/ 90 h 499"/>
                  <a:gd name="T20" fmla="*/ 90 w 499"/>
                  <a:gd name="T21" fmla="*/ 45 h 499"/>
                  <a:gd name="T22" fmla="*/ 227 w 499"/>
                  <a:gd name="T23" fmla="*/ 90 h 499"/>
                  <a:gd name="T24" fmla="*/ 136 w 499"/>
                  <a:gd name="T25" fmla="*/ 45 h 499"/>
                  <a:gd name="T26" fmla="*/ 136 w 499"/>
                  <a:gd name="T27" fmla="*/ 226 h 499"/>
                  <a:gd name="T28" fmla="*/ 181 w 499"/>
                  <a:gd name="T29" fmla="*/ 0 h 499"/>
                  <a:gd name="T30" fmla="*/ 227 w 499"/>
                  <a:gd name="T31" fmla="*/ 136 h 499"/>
                  <a:gd name="T32" fmla="*/ 272 w 499"/>
                  <a:gd name="T33" fmla="*/ 0 h 499"/>
                  <a:gd name="T34" fmla="*/ 272 w 499"/>
                  <a:gd name="T35" fmla="*/ 136 h 499"/>
                  <a:gd name="T36" fmla="*/ 408 w 499"/>
                  <a:gd name="T37" fmla="*/ 0 h 499"/>
                  <a:gd name="T38" fmla="*/ 317 w 499"/>
                  <a:gd name="T39" fmla="*/ 136 h 499"/>
                  <a:gd name="T40" fmla="*/ 499 w 499"/>
                  <a:gd name="T41" fmla="*/ 0 h 499"/>
                  <a:gd name="T42" fmla="*/ 181 w 499"/>
                  <a:gd name="T43" fmla="*/ 317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9" h="499">
                    <a:moveTo>
                      <a:pt x="181" y="317"/>
                    </a:moveTo>
                    <a:lnTo>
                      <a:pt x="45" y="499"/>
                    </a:lnTo>
                    <a:lnTo>
                      <a:pt x="90" y="363"/>
                    </a:lnTo>
                    <a:lnTo>
                      <a:pt x="45" y="408"/>
                    </a:lnTo>
                    <a:lnTo>
                      <a:pt x="90" y="317"/>
                    </a:lnTo>
                    <a:lnTo>
                      <a:pt x="45" y="226"/>
                    </a:lnTo>
                    <a:lnTo>
                      <a:pt x="0" y="181"/>
                    </a:lnTo>
                    <a:lnTo>
                      <a:pt x="90" y="136"/>
                    </a:lnTo>
                    <a:lnTo>
                      <a:pt x="45" y="90"/>
                    </a:lnTo>
                    <a:lnTo>
                      <a:pt x="136" y="90"/>
                    </a:lnTo>
                    <a:lnTo>
                      <a:pt x="90" y="45"/>
                    </a:lnTo>
                    <a:lnTo>
                      <a:pt x="227" y="90"/>
                    </a:lnTo>
                    <a:lnTo>
                      <a:pt x="136" y="45"/>
                    </a:lnTo>
                    <a:lnTo>
                      <a:pt x="136" y="226"/>
                    </a:lnTo>
                    <a:lnTo>
                      <a:pt x="181" y="0"/>
                    </a:lnTo>
                    <a:lnTo>
                      <a:pt x="227" y="136"/>
                    </a:lnTo>
                    <a:lnTo>
                      <a:pt x="272" y="0"/>
                    </a:lnTo>
                    <a:lnTo>
                      <a:pt x="272" y="136"/>
                    </a:lnTo>
                    <a:lnTo>
                      <a:pt x="408" y="0"/>
                    </a:lnTo>
                    <a:lnTo>
                      <a:pt x="317" y="136"/>
                    </a:lnTo>
                    <a:lnTo>
                      <a:pt x="499" y="0"/>
                    </a:lnTo>
                    <a:lnTo>
                      <a:pt x="181" y="317"/>
                    </a:lnTo>
                    <a:close/>
                  </a:path>
                </a:pathLst>
              </a:custGeom>
              <a:solidFill>
                <a:schemeClr val="tx1"/>
              </a:solidFill>
              <a:ln w="317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sp>
        <p:nvSpPr>
          <p:cNvPr id="796113" name="AutoShape 465"/>
          <p:cNvSpPr>
            <a:spLocks noChangeArrowheads="1"/>
          </p:cNvSpPr>
          <p:nvPr/>
        </p:nvSpPr>
        <p:spPr bwMode="auto">
          <a:xfrm rot="5400000">
            <a:off x="4755356" y="3756819"/>
            <a:ext cx="1865313" cy="1800225"/>
          </a:xfrm>
          <a:custGeom>
            <a:avLst/>
            <a:gdLst>
              <a:gd name="G0" fmla="+- 10680 0 0"/>
              <a:gd name="G1" fmla="+- 18511 0 0"/>
              <a:gd name="G2" fmla="+- 2871 0 0"/>
              <a:gd name="G3" fmla="*/ 10680 1 2"/>
              <a:gd name="G4" fmla="+- G3 10800 0"/>
              <a:gd name="G5" fmla="+- 21600 10680 18511"/>
              <a:gd name="G6" fmla="+- 18511 2871 0"/>
              <a:gd name="G7" fmla="*/ G6 1 2"/>
              <a:gd name="G8" fmla="*/ 18511 2 1"/>
              <a:gd name="G9" fmla="+- G8 0 21600"/>
              <a:gd name="G10" fmla="*/ 21600 G0 G1"/>
              <a:gd name="G11" fmla="*/ 21600 G4 G1"/>
              <a:gd name="G12" fmla="*/ 21600 G5 G1"/>
              <a:gd name="G13" fmla="*/ 21600 G7 G1"/>
              <a:gd name="G14" fmla="*/ 18511 1 2"/>
              <a:gd name="G15" fmla="+- G5 0 G4"/>
              <a:gd name="G16" fmla="+- G0 0 G4"/>
              <a:gd name="G17" fmla="*/ G2 G15 G16"/>
              <a:gd name="T0" fmla="*/ 16140 w 21600"/>
              <a:gd name="T1" fmla="*/ 0 h 21600"/>
              <a:gd name="T2" fmla="*/ 10680 w 21600"/>
              <a:gd name="T3" fmla="*/ 2871 h 21600"/>
              <a:gd name="T4" fmla="*/ 0 w 21600"/>
              <a:gd name="T5" fmla="*/ 18833 h 21600"/>
              <a:gd name="T6" fmla="*/ 9256 w 21600"/>
              <a:gd name="T7" fmla="*/ 21600 h 21600"/>
              <a:gd name="T8" fmla="*/ 18511 w 21600"/>
              <a:gd name="T9" fmla="*/ 12475 h 21600"/>
              <a:gd name="T10" fmla="*/ 21600 w 21600"/>
              <a:gd name="T11" fmla="*/ 2871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140" y="0"/>
                </a:moveTo>
                <a:lnTo>
                  <a:pt x="10680" y="2871"/>
                </a:lnTo>
                <a:lnTo>
                  <a:pt x="13769" y="2871"/>
                </a:lnTo>
                <a:lnTo>
                  <a:pt x="13769" y="16067"/>
                </a:lnTo>
                <a:lnTo>
                  <a:pt x="0" y="16067"/>
                </a:lnTo>
                <a:lnTo>
                  <a:pt x="0" y="21600"/>
                </a:lnTo>
                <a:lnTo>
                  <a:pt x="18511" y="21600"/>
                </a:lnTo>
                <a:lnTo>
                  <a:pt x="18511" y="2871"/>
                </a:lnTo>
                <a:lnTo>
                  <a:pt x="21600" y="2871"/>
                </a:lnTo>
                <a:close/>
              </a:path>
            </a:pathLst>
          </a:custGeom>
          <a:gradFill rotWithShape="1">
            <a:gsLst>
              <a:gs pos="0">
                <a:schemeClr val="bg1"/>
              </a:gs>
              <a:gs pos="100000">
                <a:srgbClr val="333399"/>
              </a:gs>
            </a:gsLst>
            <a:path path="rect">
              <a:fillToRect l="50000" t="50000" r="50000" b="50000"/>
            </a:path>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5" name="Freeform 467"/>
          <p:cNvSpPr>
            <a:spLocks/>
          </p:cNvSpPr>
          <p:nvPr/>
        </p:nvSpPr>
        <p:spPr bwMode="auto">
          <a:xfrm flipH="1">
            <a:off x="6588125" y="1700213"/>
            <a:ext cx="1531938" cy="2249487"/>
          </a:xfrm>
          <a:custGeom>
            <a:avLst/>
            <a:gdLst>
              <a:gd name="T0" fmla="*/ 965 w 965"/>
              <a:gd name="T1" fmla="*/ 0 h 1417"/>
              <a:gd name="T2" fmla="*/ 498 w 965"/>
              <a:gd name="T3" fmla="*/ 514 h 1417"/>
              <a:gd name="T4" fmla="*/ 187 w 965"/>
              <a:gd name="T5" fmla="*/ 996 h 1417"/>
              <a:gd name="T6" fmla="*/ 155 w 965"/>
              <a:gd name="T7" fmla="*/ 1105 h 1417"/>
              <a:gd name="T8" fmla="*/ 62 w 965"/>
              <a:gd name="T9" fmla="*/ 1261 h 1417"/>
              <a:gd name="T10" fmla="*/ 0 w 965"/>
              <a:gd name="T11" fmla="*/ 1417 h 1417"/>
            </a:gdLst>
            <a:ahLst/>
            <a:cxnLst>
              <a:cxn ang="0">
                <a:pos x="T0" y="T1"/>
              </a:cxn>
              <a:cxn ang="0">
                <a:pos x="T2" y="T3"/>
              </a:cxn>
              <a:cxn ang="0">
                <a:pos x="T4" y="T5"/>
              </a:cxn>
              <a:cxn ang="0">
                <a:pos x="T6" y="T7"/>
              </a:cxn>
              <a:cxn ang="0">
                <a:pos x="T8" y="T9"/>
              </a:cxn>
              <a:cxn ang="0">
                <a:pos x="T10" y="T11"/>
              </a:cxn>
            </a:cxnLst>
            <a:rect l="0" t="0" r="r" b="b"/>
            <a:pathLst>
              <a:path w="965" h="1417">
                <a:moveTo>
                  <a:pt x="965" y="0"/>
                </a:moveTo>
                <a:cubicBezTo>
                  <a:pt x="854" y="221"/>
                  <a:pt x="695" y="366"/>
                  <a:pt x="498" y="514"/>
                </a:cubicBezTo>
                <a:cubicBezTo>
                  <a:pt x="404" y="682"/>
                  <a:pt x="285" y="831"/>
                  <a:pt x="187" y="996"/>
                </a:cubicBezTo>
                <a:cubicBezTo>
                  <a:pt x="183" y="1013"/>
                  <a:pt x="166" y="1084"/>
                  <a:pt x="155" y="1105"/>
                </a:cubicBezTo>
                <a:cubicBezTo>
                  <a:pt x="79" y="1242"/>
                  <a:pt x="111" y="1151"/>
                  <a:pt x="62" y="1261"/>
                </a:cubicBezTo>
                <a:cubicBezTo>
                  <a:pt x="39" y="1313"/>
                  <a:pt x="24" y="1366"/>
                  <a:pt x="0" y="1417"/>
                </a:cubicBezTo>
              </a:path>
            </a:pathLst>
          </a:custGeom>
          <a:noFill/>
          <a:ln w="190500"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116" name="Group 468"/>
          <p:cNvGrpSpPr>
            <a:grpSpLocks/>
          </p:cNvGrpSpPr>
          <p:nvPr/>
        </p:nvGrpSpPr>
        <p:grpSpPr bwMode="auto">
          <a:xfrm>
            <a:off x="1387475" y="3355975"/>
            <a:ext cx="1600200" cy="1643063"/>
            <a:chOff x="922" y="1851"/>
            <a:chExt cx="1008" cy="1035"/>
          </a:xfrm>
        </p:grpSpPr>
        <p:grpSp>
          <p:nvGrpSpPr>
            <p:cNvPr id="796117" name="Group 469"/>
            <p:cNvGrpSpPr>
              <a:grpSpLocks/>
            </p:cNvGrpSpPr>
            <p:nvPr/>
          </p:nvGrpSpPr>
          <p:grpSpPr bwMode="auto">
            <a:xfrm>
              <a:off x="922" y="1862"/>
              <a:ext cx="508" cy="510"/>
              <a:chOff x="2289" y="1566"/>
              <a:chExt cx="1182" cy="1188"/>
            </a:xfrm>
          </p:grpSpPr>
          <p:pic>
            <p:nvPicPr>
              <p:cNvPr id="796118" name="Picture 470" descr="mone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9" y="1566"/>
                <a:ext cx="1182" cy="1188"/>
              </a:xfrm>
              <a:prstGeom prst="rect">
                <a:avLst/>
              </a:prstGeom>
              <a:noFill/>
              <a:extLst>
                <a:ext uri="{909E8E84-426E-40DD-AFC4-6F175D3DCCD1}">
                  <a14:hiddenFill xmlns:a14="http://schemas.microsoft.com/office/drawing/2010/main">
                    <a:solidFill>
                      <a:srgbClr val="FFFFFF"/>
                    </a:solidFill>
                  </a14:hiddenFill>
                </a:ext>
              </a:extLst>
            </p:spPr>
          </p:pic>
          <p:sp>
            <p:nvSpPr>
              <p:cNvPr id="796119" name="Rectangle 471"/>
              <p:cNvSpPr>
                <a:spLocks noChangeArrowheads="1"/>
              </p:cNvSpPr>
              <p:nvPr/>
            </p:nvSpPr>
            <p:spPr bwMode="auto">
              <a:xfrm>
                <a:off x="2753" y="1912"/>
                <a:ext cx="164" cy="144"/>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latin typeface="Bradley Hand ITC" panose="03070402050302030203" pitchFamily="66" charset="0"/>
                  </a:rPr>
                  <a:t>£</a:t>
                </a:r>
                <a:endParaRPr lang="en-US" altLang="en-US">
                  <a:latin typeface="Bradley Hand ITC" panose="03070402050302030203" pitchFamily="66" charset="0"/>
                </a:endParaRPr>
              </a:p>
            </p:txBody>
          </p:sp>
        </p:grpSp>
        <p:grpSp>
          <p:nvGrpSpPr>
            <p:cNvPr id="796120" name="Group 472"/>
            <p:cNvGrpSpPr>
              <a:grpSpLocks/>
            </p:cNvGrpSpPr>
            <p:nvPr/>
          </p:nvGrpSpPr>
          <p:grpSpPr bwMode="auto">
            <a:xfrm>
              <a:off x="1422" y="1851"/>
              <a:ext cx="508" cy="510"/>
              <a:chOff x="2289" y="1566"/>
              <a:chExt cx="1182" cy="1188"/>
            </a:xfrm>
          </p:grpSpPr>
          <p:pic>
            <p:nvPicPr>
              <p:cNvPr id="796121" name="Picture 473" descr="mone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9" y="1566"/>
                <a:ext cx="1182" cy="1188"/>
              </a:xfrm>
              <a:prstGeom prst="rect">
                <a:avLst/>
              </a:prstGeom>
              <a:noFill/>
              <a:extLst>
                <a:ext uri="{909E8E84-426E-40DD-AFC4-6F175D3DCCD1}">
                  <a14:hiddenFill xmlns:a14="http://schemas.microsoft.com/office/drawing/2010/main">
                    <a:solidFill>
                      <a:srgbClr val="FFFFFF"/>
                    </a:solidFill>
                  </a14:hiddenFill>
                </a:ext>
              </a:extLst>
            </p:spPr>
          </p:pic>
          <p:sp>
            <p:nvSpPr>
              <p:cNvPr id="796122" name="Rectangle 474"/>
              <p:cNvSpPr>
                <a:spLocks noChangeArrowheads="1"/>
              </p:cNvSpPr>
              <p:nvPr/>
            </p:nvSpPr>
            <p:spPr bwMode="auto">
              <a:xfrm>
                <a:off x="2753" y="1912"/>
                <a:ext cx="164" cy="144"/>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latin typeface="Bradley Hand ITC" panose="03070402050302030203" pitchFamily="66" charset="0"/>
                  </a:rPr>
                  <a:t>£</a:t>
                </a:r>
                <a:endParaRPr lang="en-US" altLang="en-US">
                  <a:latin typeface="Bradley Hand ITC" panose="03070402050302030203" pitchFamily="66" charset="0"/>
                </a:endParaRPr>
              </a:p>
            </p:txBody>
          </p:sp>
        </p:grpSp>
        <p:grpSp>
          <p:nvGrpSpPr>
            <p:cNvPr id="796123" name="Group 475"/>
            <p:cNvGrpSpPr>
              <a:grpSpLocks/>
            </p:cNvGrpSpPr>
            <p:nvPr/>
          </p:nvGrpSpPr>
          <p:grpSpPr bwMode="auto">
            <a:xfrm>
              <a:off x="1156" y="2376"/>
              <a:ext cx="508" cy="510"/>
              <a:chOff x="2289" y="1566"/>
              <a:chExt cx="1182" cy="1188"/>
            </a:xfrm>
          </p:grpSpPr>
          <p:pic>
            <p:nvPicPr>
              <p:cNvPr id="796124" name="Picture 476" descr="mone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9" y="1566"/>
                <a:ext cx="1182" cy="1188"/>
              </a:xfrm>
              <a:prstGeom prst="rect">
                <a:avLst/>
              </a:prstGeom>
              <a:noFill/>
              <a:extLst>
                <a:ext uri="{909E8E84-426E-40DD-AFC4-6F175D3DCCD1}">
                  <a14:hiddenFill xmlns:a14="http://schemas.microsoft.com/office/drawing/2010/main">
                    <a:solidFill>
                      <a:srgbClr val="FFFFFF"/>
                    </a:solidFill>
                  </a14:hiddenFill>
                </a:ext>
              </a:extLst>
            </p:spPr>
          </p:pic>
          <p:sp>
            <p:nvSpPr>
              <p:cNvPr id="796125" name="Rectangle 477"/>
              <p:cNvSpPr>
                <a:spLocks noChangeArrowheads="1"/>
              </p:cNvSpPr>
              <p:nvPr/>
            </p:nvSpPr>
            <p:spPr bwMode="auto">
              <a:xfrm>
                <a:off x="2753" y="1912"/>
                <a:ext cx="164" cy="144"/>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latin typeface="Bradley Hand ITC" panose="03070402050302030203" pitchFamily="66" charset="0"/>
                  </a:rPr>
                  <a:t>£</a:t>
                </a:r>
                <a:endParaRPr lang="en-US" altLang="en-US">
                  <a:latin typeface="Bradley Hand ITC" panose="03070402050302030203" pitchFamily="66" charset="0"/>
                </a:endParaRPr>
              </a:p>
            </p:txBody>
          </p:sp>
        </p:grpSp>
      </p:grpSp>
      <p:sp>
        <p:nvSpPr>
          <p:cNvPr id="796126" name="Freeform 478"/>
          <p:cNvSpPr>
            <a:spLocks/>
          </p:cNvSpPr>
          <p:nvPr/>
        </p:nvSpPr>
        <p:spPr bwMode="auto">
          <a:xfrm>
            <a:off x="6659563" y="1684338"/>
            <a:ext cx="1531937" cy="2249487"/>
          </a:xfrm>
          <a:custGeom>
            <a:avLst/>
            <a:gdLst>
              <a:gd name="T0" fmla="*/ 965 w 965"/>
              <a:gd name="T1" fmla="*/ 0 h 1417"/>
              <a:gd name="T2" fmla="*/ 498 w 965"/>
              <a:gd name="T3" fmla="*/ 514 h 1417"/>
              <a:gd name="T4" fmla="*/ 187 w 965"/>
              <a:gd name="T5" fmla="*/ 996 h 1417"/>
              <a:gd name="T6" fmla="*/ 155 w 965"/>
              <a:gd name="T7" fmla="*/ 1105 h 1417"/>
              <a:gd name="T8" fmla="*/ 62 w 965"/>
              <a:gd name="T9" fmla="*/ 1261 h 1417"/>
              <a:gd name="T10" fmla="*/ 0 w 965"/>
              <a:gd name="T11" fmla="*/ 1417 h 1417"/>
            </a:gdLst>
            <a:ahLst/>
            <a:cxnLst>
              <a:cxn ang="0">
                <a:pos x="T0" y="T1"/>
              </a:cxn>
              <a:cxn ang="0">
                <a:pos x="T2" y="T3"/>
              </a:cxn>
              <a:cxn ang="0">
                <a:pos x="T4" y="T5"/>
              </a:cxn>
              <a:cxn ang="0">
                <a:pos x="T6" y="T7"/>
              </a:cxn>
              <a:cxn ang="0">
                <a:pos x="T8" y="T9"/>
              </a:cxn>
              <a:cxn ang="0">
                <a:pos x="T10" y="T11"/>
              </a:cxn>
            </a:cxnLst>
            <a:rect l="0" t="0" r="r" b="b"/>
            <a:pathLst>
              <a:path w="965" h="1417">
                <a:moveTo>
                  <a:pt x="965" y="0"/>
                </a:moveTo>
                <a:cubicBezTo>
                  <a:pt x="854" y="221"/>
                  <a:pt x="695" y="366"/>
                  <a:pt x="498" y="514"/>
                </a:cubicBezTo>
                <a:cubicBezTo>
                  <a:pt x="404" y="682"/>
                  <a:pt x="285" y="831"/>
                  <a:pt x="187" y="996"/>
                </a:cubicBezTo>
                <a:cubicBezTo>
                  <a:pt x="183" y="1013"/>
                  <a:pt x="166" y="1084"/>
                  <a:pt x="155" y="1105"/>
                </a:cubicBezTo>
                <a:cubicBezTo>
                  <a:pt x="79" y="1242"/>
                  <a:pt x="111" y="1151"/>
                  <a:pt x="62" y="1261"/>
                </a:cubicBezTo>
                <a:cubicBezTo>
                  <a:pt x="39" y="1313"/>
                  <a:pt x="24" y="1366"/>
                  <a:pt x="0" y="1417"/>
                </a:cubicBezTo>
              </a:path>
            </a:pathLst>
          </a:custGeom>
          <a:noFill/>
          <a:ln w="190500"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pic>
        <p:nvPicPr>
          <p:cNvPr id="796127" name="Picture 479" descr="hazard symbo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3350" y="3429000"/>
            <a:ext cx="1727200" cy="16557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GB" altLang="en-US"/>
              <a:t>Copyright Lessons Learned Ltd 2016</a:t>
            </a:r>
            <a:endParaRPr lang="en-GB"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96107"/>
                                        </p:tgtEl>
                                        <p:attrNameLst>
                                          <p:attrName>style.visibility</p:attrName>
                                        </p:attrNameLst>
                                      </p:cBhvr>
                                      <p:to>
                                        <p:strVal val="visible"/>
                                      </p:to>
                                    </p:set>
                                    <p:anim calcmode="lin" valueType="num">
                                      <p:cBhvr additive="base">
                                        <p:cTn id="7" dur="1000" fill="hold"/>
                                        <p:tgtEl>
                                          <p:spTgt spid="796107"/>
                                        </p:tgtEl>
                                        <p:attrNameLst>
                                          <p:attrName>ppt_x</p:attrName>
                                        </p:attrNameLst>
                                      </p:cBhvr>
                                      <p:tavLst>
                                        <p:tav tm="0">
                                          <p:val>
                                            <p:strVal val="0-#ppt_w/2"/>
                                          </p:val>
                                        </p:tav>
                                        <p:tav tm="100000">
                                          <p:val>
                                            <p:strVal val="#ppt_x"/>
                                          </p:val>
                                        </p:tav>
                                      </p:tavLst>
                                    </p:anim>
                                    <p:anim calcmode="lin" valueType="num">
                                      <p:cBhvr additive="base">
                                        <p:cTn id="8" dur="1000" fill="hold"/>
                                        <p:tgtEl>
                                          <p:spTgt spid="79610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96116"/>
                                        </p:tgtEl>
                                        <p:attrNameLst>
                                          <p:attrName>style.visibility</p:attrName>
                                        </p:attrNameLst>
                                      </p:cBhvr>
                                      <p:to>
                                        <p:strVal val="visible"/>
                                      </p:to>
                                    </p:set>
                                    <p:anim calcmode="lin" valueType="num">
                                      <p:cBhvr additive="base">
                                        <p:cTn id="11" dur="1000" fill="hold"/>
                                        <p:tgtEl>
                                          <p:spTgt spid="796116"/>
                                        </p:tgtEl>
                                        <p:attrNameLst>
                                          <p:attrName>ppt_x</p:attrName>
                                        </p:attrNameLst>
                                      </p:cBhvr>
                                      <p:tavLst>
                                        <p:tav tm="0">
                                          <p:val>
                                            <p:strVal val="0-#ppt_w/2"/>
                                          </p:val>
                                        </p:tav>
                                        <p:tav tm="100000">
                                          <p:val>
                                            <p:strVal val="#ppt_x"/>
                                          </p:val>
                                        </p:tav>
                                      </p:tavLst>
                                    </p:anim>
                                    <p:anim calcmode="lin" valueType="num">
                                      <p:cBhvr additive="base">
                                        <p:cTn id="12" dur="1000" fill="hold"/>
                                        <p:tgtEl>
                                          <p:spTgt spid="796116"/>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5" presetClass="entr" presetSubtype="10" fill="hold" nodeType="afterEffect">
                                  <p:stCondLst>
                                    <p:cond delay="0"/>
                                  </p:stCondLst>
                                  <p:childTnLst>
                                    <p:set>
                                      <p:cBhvr>
                                        <p:cTn id="15" dur="1" fill="hold">
                                          <p:stCondLst>
                                            <p:cond delay="0"/>
                                          </p:stCondLst>
                                        </p:cTn>
                                        <p:tgtEl>
                                          <p:spTgt spid="796108"/>
                                        </p:tgtEl>
                                        <p:attrNameLst>
                                          <p:attrName>style.visibility</p:attrName>
                                        </p:attrNameLst>
                                      </p:cBhvr>
                                      <p:to>
                                        <p:strVal val="visible"/>
                                      </p:to>
                                    </p:set>
                                    <p:animEffect transition="in" filter="checkerboard(across)">
                                      <p:cBhvr>
                                        <p:cTn id="16" dur="1000"/>
                                        <p:tgtEl>
                                          <p:spTgt spid="796108"/>
                                        </p:tgtEl>
                                      </p:cBhvr>
                                    </p:animEffect>
                                  </p:childTnLst>
                                </p:cTn>
                              </p:par>
                            </p:childTnLst>
                          </p:cTn>
                        </p:par>
                        <p:par>
                          <p:cTn id="17" fill="hold" nodeType="afterGroup">
                            <p:stCondLst>
                              <p:cond delay="2000"/>
                            </p:stCondLst>
                            <p:childTnLst>
                              <p:par>
                                <p:cTn id="18" presetID="5" presetClass="entr" presetSubtype="10" fill="hold" nodeType="afterEffect">
                                  <p:stCondLst>
                                    <p:cond delay="0"/>
                                  </p:stCondLst>
                                  <p:childTnLst>
                                    <p:set>
                                      <p:cBhvr>
                                        <p:cTn id="19" dur="1" fill="hold">
                                          <p:stCondLst>
                                            <p:cond delay="0"/>
                                          </p:stCondLst>
                                        </p:cTn>
                                        <p:tgtEl>
                                          <p:spTgt spid="796018"/>
                                        </p:tgtEl>
                                        <p:attrNameLst>
                                          <p:attrName>style.visibility</p:attrName>
                                        </p:attrNameLst>
                                      </p:cBhvr>
                                      <p:to>
                                        <p:strVal val="visible"/>
                                      </p:to>
                                    </p:set>
                                    <p:animEffect transition="in" filter="checkerboard(across)">
                                      <p:cBhvr>
                                        <p:cTn id="20" dur="1000"/>
                                        <p:tgtEl>
                                          <p:spTgt spid="79601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796109"/>
                                        </p:tgtEl>
                                        <p:attrNameLst>
                                          <p:attrName>style.visibility</p:attrName>
                                        </p:attrNameLst>
                                      </p:cBhvr>
                                      <p:to>
                                        <p:strVal val="visible"/>
                                      </p:to>
                                    </p:set>
                                    <p:animEffect transition="in" filter="checkerboard(across)">
                                      <p:cBhvr>
                                        <p:cTn id="25" dur="1000"/>
                                        <p:tgtEl>
                                          <p:spTgt spid="796109"/>
                                        </p:tgtEl>
                                      </p:cBhvr>
                                    </p:animEffect>
                                  </p:childTnLst>
                                </p:cTn>
                              </p:par>
                            </p:childTnLst>
                          </p:cTn>
                        </p:par>
                        <p:par>
                          <p:cTn id="26" fill="hold" nodeType="afterGroup">
                            <p:stCondLst>
                              <p:cond delay="1000"/>
                            </p:stCondLst>
                            <p:childTnLst>
                              <p:par>
                                <p:cTn id="27" presetID="5" presetClass="entr" presetSubtype="10" fill="hold" nodeType="afterEffect">
                                  <p:stCondLst>
                                    <p:cond delay="0"/>
                                  </p:stCondLst>
                                  <p:childTnLst>
                                    <p:set>
                                      <p:cBhvr>
                                        <p:cTn id="28" dur="1" fill="hold">
                                          <p:stCondLst>
                                            <p:cond delay="0"/>
                                          </p:stCondLst>
                                        </p:cTn>
                                        <p:tgtEl>
                                          <p:spTgt spid="796094"/>
                                        </p:tgtEl>
                                        <p:attrNameLst>
                                          <p:attrName>style.visibility</p:attrName>
                                        </p:attrNameLst>
                                      </p:cBhvr>
                                      <p:to>
                                        <p:strVal val="visible"/>
                                      </p:to>
                                    </p:set>
                                    <p:animEffect transition="in" filter="checkerboard(across)">
                                      <p:cBhvr>
                                        <p:cTn id="29" dur="1000"/>
                                        <p:tgtEl>
                                          <p:spTgt spid="79609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xit" presetSubtype="3" fill="hold" nodeType="clickEffect">
                                  <p:stCondLst>
                                    <p:cond delay="0"/>
                                  </p:stCondLst>
                                  <p:childTnLst>
                                    <p:anim calcmode="lin" valueType="num">
                                      <p:cBhvr additive="base">
                                        <p:cTn id="33" dur="1000"/>
                                        <p:tgtEl>
                                          <p:spTgt spid="796018"/>
                                        </p:tgtEl>
                                        <p:attrNameLst>
                                          <p:attrName>ppt_x</p:attrName>
                                        </p:attrNameLst>
                                      </p:cBhvr>
                                      <p:tavLst>
                                        <p:tav tm="0">
                                          <p:val>
                                            <p:strVal val="ppt_x"/>
                                          </p:val>
                                        </p:tav>
                                        <p:tav tm="100000">
                                          <p:val>
                                            <p:strVal val="1+ppt_w/2"/>
                                          </p:val>
                                        </p:tav>
                                      </p:tavLst>
                                    </p:anim>
                                    <p:anim calcmode="lin" valueType="num">
                                      <p:cBhvr additive="base">
                                        <p:cTn id="34" dur="1000"/>
                                        <p:tgtEl>
                                          <p:spTgt spid="796018"/>
                                        </p:tgtEl>
                                        <p:attrNameLst>
                                          <p:attrName>ppt_y</p:attrName>
                                        </p:attrNameLst>
                                      </p:cBhvr>
                                      <p:tavLst>
                                        <p:tav tm="0">
                                          <p:val>
                                            <p:strVal val="ppt_y"/>
                                          </p:val>
                                        </p:tav>
                                        <p:tav tm="100000">
                                          <p:val>
                                            <p:strVal val="0-ppt_h/2"/>
                                          </p:val>
                                        </p:tav>
                                      </p:tavLst>
                                    </p:anim>
                                    <p:set>
                                      <p:cBhvr>
                                        <p:cTn id="35" dur="1" fill="hold">
                                          <p:stCondLst>
                                            <p:cond delay="999"/>
                                          </p:stCondLst>
                                        </p:cTn>
                                        <p:tgtEl>
                                          <p:spTgt spid="796018"/>
                                        </p:tgtEl>
                                        <p:attrNameLst>
                                          <p:attrName>style.visibility</p:attrName>
                                        </p:attrNameLst>
                                      </p:cBhvr>
                                      <p:to>
                                        <p:strVal val="hidden"/>
                                      </p:to>
                                    </p:set>
                                  </p:childTnLst>
                                </p:cTn>
                              </p:par>
                            </p:childTnLst>
                          </p:cTn>
                        </p:par>
                        <p:par>
                          <p:cTn id="36" fill="hold" nodeType="afterGroup">
                            <p:stCondLst>
                              <p:cond delay="1000"/>
                            </p:stCondLst>
                            <p:childTnLst>
                              <p:par>
                                <p:cTn id="37" presetID="2" presetClass="entr" presetSubtype="12" fill="hold" nodeType="afterEffect">
                                  <p:stCondLst>
                                    <p:cond delay="0"/>
                                  </p:stCondLst>
                                  <p:childTnLst>
                                    <p:set>
                                      <p:cBhvr>
                                        <p:cTn id="38" dur="1" fill="hold">
                                          <p:stCondLst>
                                            <p:cond delay="0"/>
                                          </p:stCondLst>
                                        </p:cTn>
                                        <p:tgtEl>
                                          <p:spTgt spid="796093"/>
                                        </p:tgtEl>
                                        <p:attrNameLst>
                                          <p:attrName>style.visibility</p:attrName>
                                        </p:attrNameLst>
                                      </p:cBhvr>
                                      <p:to>
                                        <p:strVal val="visible"/>
                                      </p:to>
                                    </p:set>
                                    <p:anim calcmode="lin" valueType="num">
                                      <p:cBhvr additive="base">
                                        <p:cTn id="39" dur="1000" fill="hold"/>
                                        <p:tgtEl>
                                          <p:spTgt spid="796093"/>
                                        </p:tgtEl>
                                        <p:attrNameLst>
                                          <p:attrName>ppt_x</p:attrName>
                                        </p:attrNameLst>
                                      </p:cBhvr>
                                      <p:tavLst>
                                        <p:tav tm="0">
                                          <p:val>
                                            <p:strVal val="0-#ppt_w/2"/>
                                          </p:val>
                                        </p:tav>
                                        <p:tav tm="100000">
                                          <p:val>
                                            <p:strVal val="#ppt_x"/>
                                          </p:val>
                                        </p:tav>
                                      </p:tavLst>
                                    </p:anim>
                                    <p:anim calcmode="lin" valueType="num">
                                      <p:cBhvr additive="base">
                                        <p:cTn id="40" dur="1000" fill="hold"/>
                                        <p:tgtEl>
                                          <p:spTgt spid="796093"/>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xit" presetSubtype="10" fill="hold" nodeType="clickEffect">
                                  <p:stCondLst>
                                    <p:cond delay="0"/>
                                  </p:stCondLst>
                                  <p:childTnLst>
                                    <p:animEffect transition="out" filter="checkerboard(across)">
                                      <p:cBhvr>
                                        <p:cTn id="44" dur="1000"/>
                                        <p:tgtEl>
                                          <p:spTgt spid="796109"/>
                                        </p:tgtEl>
                                      </p:cBhvr>
                                    </p:animEffect>
                                    <p:set>
                                      <p:cBhvr>
                                        <p:cTn id="45" dur="1" fill="hold">
                                          <p:stCondLst>
                                            <p:cond delay="999"/>
                                          </p:stCondLst>
                                        </p:cTn>
                                        <p:tgtEl>
                                          <p:spTgt spid="796109"/>
                                        </p:tgtEl>
                                        <p:attrNameLst>
                                          <p:attrName>style.visibility</p:attrName>
                                        </p:attrNameLst>
                                      </p:cBhvr>
                                      <p:to>
                                        <p:strVal val="hidden"/>
                                      </p:to>
                                    </p:set>
                                  </p:childTnLst>
                                </p:cTn>
                              </p:par>
                            </p:childTnLst>
                          </p:cTn>
                        </p:par>
                        <p:par>
                          <p:cTn id="46" fill="hold" nodeType="afterGroup">
                            <p:stCondLst>
                              <p:cond delay="1000"/>
                            </p:stCondLst>
                            <p:childTnLst>
                              <p:par>
                                <p:cTn id="47" presetID="5" presetClass="entr" presetSubtype="10" fill="hold" nodeType="afterEffect">
                                  <p:stCondLst>
                                    <p:cond delay="0"/>
                                  </p:stCondLst>
                                  <p:childTnLst>
                                    <p:set>
                                      <p:cBhvr>
                                        <p:cTn id="48" dur="1" fill="hold">
                                          <p:stCondLst>
                                            <p:cond delay="0"/>
                                          </p:stCondLst>
                                        </p:cTn>
                                        <p:tgtEl>
                                          <p:spTgt spid="796115"/>
                                        </p:tgtEl>
                                        <p:attrNameLst>
                                          <p:attrName>style.visibility</p:attrName>
                                        </p:attrNameLst>
                                      </p:cBhvr>
                                      <p:to>
                                        <p:strVal val="visible"/>
                                      </p:to>
                                    </p:set>
                                    <p:animEffect transition="in" filter="checkerboard(across)">
                                      <p:cBhvr>
                                        <p:cTn id="49" dur="1000"/>
                                        <p:tgtEl>
                                          <p:spTgt spid="796115"/>
                                        </p:tgtEl>
                                      </p:cBhvr>
                                    </p:animEffect>
                                  </p:childTnLst>
                                </p:cTn>
                              </p:par>
                            </p:childTnLst>
                          </p:cTn>
                        </p:par>
                        <p:par>
                          <p:cTn id="50" fill="hold" nodeType="afterGroup">
                            <p:stCondLst>
                              <p:cond delay="2000"/>
                            </p:stCondLst>
                            <p:childTnLst>
                              <p:par>
                                <p:cTn id="51" presetID="5" presetClass="entr" presetSubtype="10" fill="hold" nodeType="afterEffect">
                                  <p:stCondLst>
                                    <p:cond delay="0"/>
                                  </p:stCondLst>
                                  <p:childTnLst>
                                    <p:set>
                                      <p:cBhvr>
                                        <p:cTn id="52" dur="1" fill="hold">
                                          <p:stCondLst>
                                            <p:cond delay="0"/>
                                          </p:stCondLst>
                                        </p:cTn>
                                        <p:tgtEl>
                                          <p:spTgt spid="796126"/>
                                        </p:tgtEl>
                                        <p:attrNameLst>
                                          <p:attrName>style.visibility</p:attrName>
                                        </p:attrNameLst>
                                      </p:cBhvr>
                                      <p:to>
                                        <p:strVal val="visible"/>
                                      </p:to>
                                    </p:set>
                                    <p:animEffect transition="in" filter="checkerboard(across)">
                                      <p:cBhvr>
                                        <p:cTn id="53" dur="1000"/>
                                        <p:tgtEl>
                                          <p:spTgt spid="79612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 presetClass="entr" presetSubtype="10" fill="hold" nodeType="clickEffect">
                                  <p:stCondLst>
                                    <p:cond delay="0"/>
                                  </p:stCondLst>
                                  <p:childTnLst>
                                    <p:set>
                                      <p:cBhvr>
                                        <p:cTn id="57" dur="1" fill="hold">
                                          <p:stCondLst>
                                            <p:cond delay="0"/>
                                          </p:stCondLst>
                                        </p:cTn>
                                        <p:tgtEl>
                                          <p:spTgt spid="796113"/>
                                        </p:tgtEl>
                                        <p:attrNameLst>
                                          <p:attrName>style.visibility</p:attrName>
                                        </p:attrNameLst>
                                      </p:cBhvr>
                                      <p:to>
                                        <p:strVal val="visible"/>
                                      </p:to>
                                    </p:set>
                                    <p:animEffect transition="in" filter="checkerboard(across)">
                                      <p:cBhvr>
                                        <p:cTn id="58" dur="1000"/>
                                        <p:tgtEl>
                                          <p:spTgt spid="796113"/>
                                        </p:tgtEl>
                                      </p:cBhvr>
                                    </p:animEffect>
                                  </p:childTnLst>
                                </p:cTn>
                              </p:par>
                            </p:childTnLst>
                          </p:cTn>
                        </p:par>
                        <p:par>
                          <p:cTn id="59" fill="hold" nodeType="afterGroup">
                            <p:stCondLst>
                              <p:cond delay="1000"/>
                            </p:stCondLst>
                            <p:childTnLst>
                              <p:par>
                                <p:cTn id="60" presetID="5" presetClass="entr" presetSubtype="10" fill="hold" nodeType="afterEffect">
                                  <p:stCondLst>
                                    <p:cond delay="0"/>
                                  </p:stCondLst>
                                  <p:childTnLst>
                                    <p:set>
                                      <p:cBhvr>
                                        <p:cTn id="61" dur="1" fill="hold">
                                          <p:stCondLst>
                                            <p:cond delay="0"/>
                                          </p:stCondLst>
                                        </p:cTn>
                                        <p:tgtEl>
                                          <p:spTgt spid="795996"/>
                                        </p:tgtEl>
                                        <p:attrNameLst>
                                          <p:attrName>style.visibility</p:attrName>
                                        </p:attrNameLst>
                                      </p:cBhvr>
                                      <p:to>
                                        <p:strVal val="visible"/>
                                      </p:to>
                                    </p:set>
                                    <p:animEffect transition="in" filter="checkerboard(across)">
                                      <p:cBhvr>
                                        <p:cTn id="62" dur="1000"/>
                                        <p:tgtEl>
                                          <p:spTgt spid="79599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6" presetClass="emph" presetSubtype="0" repeatCount="3000" fill="hold" nodeType="clickEffect">
                                  <p:stCondLst>
                                    <p:cond delay="0"/>
                                  </p:stCondLst>
                                  <p:childTnLst>
                                    <p:animEffect transition="out" filter="fade">
                                      <p:cBhvr>
                                        <p:cTn id="66" dur="2000" tmFilter="0, 0; .2, .5; .8, .5; 1, 0"/>
                                        <p:tgtEl>
                                          <p:spTgt spid="796107"/>
                                        </p:tgtEl>
                                      </p:cBhvr>
                                    </p:animEffect>
                                    <p:animScale>
                                      <p:cBhvr>
                                        <p:cTn id="67" dur="1000" autoRev="1" fill="hold"/>
                                        <p:tgtEl>
                                          <p:spTgt spid="796107"/>
                                        </p:tgtEl>
                                      </p:cBhvr>
                                      <p:by x="105000" y="105000"/>
                                    </p:animScale>
                                  </p:childTnLst>
                                </p:cTn>
                              </p:par>
                            </p:childTnLst>
                          </p:cTn>
                        </p:par>
                      </p:childTnLst>
                    </p:cTn>
                  </p:par>
                  <p:par>
                    <p:cTn id="68" fill="hold" nodeType="clickPar">
                      <p:stCondLst>
                        <p:cond delay="indefinite"/>
                      </p:stCondLst>
                      <p:childTnLst>
                        <p:par>
                          <p:cTn id="69" fill="hold" nodeType="withGroup">
                            <p:stCondLst>
                              <p:cond delay="0"/>
                            </p:stCondLst>
                            <p:childTnLst>
                              <p:par>
                                <p:cTn id="70" presetID="26" presetClass="emph" presetSubtype="0" repeatCount="3000" fill="hold" nodeType="clickEffect">
                                  <p:stCondLst>
                                    <p:cond delay="0"/>
                                  </p:stCondLst>
                                  <p:childTnLst>
                                    <p:animEffect transition="out" filter="fade">
                                      <p:cBhvr>
                                        <p:cTn id="71" dur="2000" tmFilter="0, 0; .2, .5; .8, .5; 1, 0"/>
                                        <p:tgtEl>
                                          <p:spTgt spid="796116"/>
                                        </p:tgtEl>
                                      </p:cBhvr>
                                    </p:animEffect>
                                    <p:animScale>
                                      <p:cBhvr>
                                        <p:cTn id="72" dur="1000" autoRev="1" fill="hold"/>
                                        <p:tgtEl>
                                          <p:spTgt spid="796116"/>
                                        </p:tgtEl>
                                      </p:cBhvr>
                                      <p:by x="105000" y="105000"/>
                                    </p:animScale>
                                  </p:childTnLst>
                                </p:cTn>
                              </p:par>
                            </p:childTnLst>
                          </p:cTn>
                        </p:par>
                        <p:par>
                          <p:cTn id="73" fill="hold" nodeType="afterGroup">
                            <p:stCondLst>
                              <p:cond delay="6000"/>
                            </p:stCondLst>
                            <p:childTnLst>
                              <p:par>
                                <p:cTn id="74" presetID="5" presetClass="entr" presetSubtype="10" fill="hold" nodeType="afterEffect">
                                  <p:stCondLst>
                                    <p:cond delay="0"/>
                                  </p:stCondLst>
                                  <p:childTnLst>
                                    <p:set>
                                      <p:cBhvr>
                                        <p:cTn id="75" dur="1" fill="hold">
                                          <p:stCondLst>
                                            <p:cond delay="0"/>
                                          </p:stCondLst>
                                        </p:cTn>
                                        <p:tgtEl>
                                          <p:spTgt spid="796127"/>
                                        </p:tgtEl>
                                        <p:attrNameLst>
                                          <p:attrName>style.visibility</p:attrName>
                                        </p:attrNameLst>
                                      </p:cBhvr>
                                      <p:to>
                                        <p:strVal val="visible"/>
                                      </p:to>
                                    </p:set>
                                    <p:animEffect transition="in" filter="checkerboard(across)">
                                      <p:cBhvr>
                                        <p:cTn id="76" dur="1000"/>
                                        <p:tgtEl>
                                          <p:spTgt spid="796127"/>
                                        </p:tgtEl>
                                      </p:cBhvr>
                                    </p:animEffect>
                                  </p:childTnLst>
                                </p:cTn>
                              </p:par>
                            </p:childTnLst>
                          </p:cTn>
                        </p:par>
                        <p:par>
                          <p:cTn id="77" fill="hold" nodeType="afterGroup">
                            <p:stCondLst>
                              <p:cond delay="7000"/>
                            </p:stCondLst>
                            <p:childTnLst>
                              <p:par>
                                <p:cTn id="78" presetID="26" presetClass="emph" presetSubtype="0" repeatCount="3000" fill="hold" nodeType="afterEffect">
                                  <p:stCondLst>
                                    <p:cond delay="0"/>
                                  </p:stCondLst>
                                  <p:childTnLst>
                                    <p:animEffect transition="out" filter="fade">
                                      <p:cBhvr>
                                        <p:cTn id="79" dur="2000" tmFilter="0, 0; .2, .5; .8, .5; 1, 0"/>
                                        <p:tgtEl>
                                          <p:spTgt spid="796127"/>
                                        </p:tgtEl>
                                      </p:cBhvr>
                                    </p:animEffect>
                                    <p:animScale>
                                      <p:cBhvr>
                                        <p:cTn id="80" dur="1000" autoRev="1" fill="hold"/>
                                        <p:tgtEl>
                                          <p:spTgt spid="79612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50C851C-3DFA-4FB2-9424-1117896FEFBC}"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Spurious NGOs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Web presence</a:t>
            </a:r>
            <a:r>
              <a:rPr lang="en-GB" altLang="en-US"/>
              <a:t>: funds collected via the web without the need for any real physical presence</a:t>
            </a:r>
            <a:endParaRPr lang="en-GB" altLang="en-US" u="sng"/>
          </a:p>
          <a:p>
            <a:pPr lvl="1"/>
            <a:r>
              <a:rPr lang="en-GB" altLang="en-US" u="sng"/>
              <a:t>Impact on real charitable causes</a:t>
            </a:r>
            <a:r>
              <a:rPr lang="en-GB" altLang="en-US"/>
              <a:t>:  potentially unfair suspicion regarding </a:t>
            </a:r>
            <a:r>
              <a:rPr lang="en-GB" altLang="en-US" i="1"/>
              <a:t>any</a:t>
            </a:r>
            <a:r>
              <a:rPr lang="en-GB" altLang="en-US"/>
              <a:t> small charities working in terror-torn regions</a:t>
            </a:r>
            <a:endParaRPr lang="en-GB" altLang="en-US" u="sng"/>
          </a:p>
          <a:p>
            <a:pPr lvl="1"/>
            <a:r>
              <a:rPr lang="en-GB" altLang="en-US" u="sng"/>
              <a:t>Donors:</a:t>
            </a:r>
            <a:r>
              <a:rPr lang="en-GB" altLang="en-US"/>
              <a:t> often from a particular immigrant community </a:t>
            </a:r>
            <a:endParaRPr lang="en-GB" altLang="en-US" u="sng"/>
          </a:p>
          <a:p>
            <a:pPr>
              <a:buFont typeface="Wingdings" panose="05000000000000000000" pitchFamily="2" charset="2"/>
              <a:buNone/>
            </a:pPr>
            <a:r>
              <a:rPr lang="en-GB" altLang="en-US" u="sng">
                <a:solidFill>
                  <a:srgbClr val="FF0000"/>
                </a:solidFill>
              </a:rPr>
              <a:t>Terrorist financier’s perspective</a:t>
            </a:r>
          </a:p>
          <a:p>
            <a:pPr lvl="1"/>
            <a:r>
              <a:rPr lang="en-GB" altLang="en-US"/>
              <a:t>Use of  charitable ‘front’ as a ‘cover’ for the movement of terrorist funds</a:t>
            </a:r>
          </a:p>
          <a:p>
            <a:pPr lvl="1"/>
            <a:r>
              <a:rPr lang="en-GB" altLang="en-US"/>
              <a:t>Ability to promote their cause ‘under cover’ of supposed charitable aims</a:t>
            </a:r>
          </a:p>
          <a:p>
            <a:pPr lvl="1"/>
            <a:endParaRPr lang="en-US" altLang="en-US"/>
          </a:p>
        </p:txBody>
      </p:sp>
      <p:sp>
        <p:nvSpPr>
          <p:cNvPr id="2" name="Footer Placeholder 1"/>
          <p:cNvSpPr>
            <a:spLocks noGrp="1"/>
          </p:cNvSpPr>
          <p:nvPr>
            <p:ph type="ftr" sz="quarter" idx="11"/>
          </p:nvPr>
        </p:nvSpPr>
        <p:spPr/>
        <p:txBody>
          <a:bodyPr/>
          <a:lstStyle/>
          <a:p>
            <a:r>
              <a:rPr lang="en-GB" altLang="en-US"/>
              <a:t>Copyright Lessons Learned Ltd 2016</a:t>
            </a:r>
            <a:endParaRPr lang="en-GB"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812ED7B-A286-4E3C-A93B-208AC54467DC}"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Spurious NGOs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Difficulties in identifying the ownership structure and true owners behind the organisation</a:t>
            </a:r>
          </a:p>
          <a:p>
            <a:pPr lvl="1"/>
            <a:r>
              <a:rPr lang="en-GB" altLang="en-US"/>
              <a:t>Lack of any real physical presence, e.g., a business address, land line, identifiable staff members, etc</a:t>
            </a:r>
          </a:p>
          <a:p>
            <a:pPr lvl="1"/>
            <a:r>
              <a:rPr lang="en-GB" altLang="en-US"/>
              <a:t>Mismatches between the pattern and size of financial transactions and the stated purpose and activity of the organisation</a:t>
            </a:r>
          </a:p>
        </p:txBody>
      </p:sp>
      <p:sp>
        <p:nvSpPr>
          <p:cNvPr id="2" name="Footer Placeholder 1"/>
          <p:cNvSpPr>
            <a:spLocks noGrp="1"/>
          </p:cNvSpPr>
          <p:nvPr>
            <p:ph type="ftr" sz="quarter" idx="11"/>
          </p:nvPr>
        </p:nvSpPr>
        <p:spPr/>
        <p:txBody>
          <a:bodyPr/>
          <a:lstStyle/>
          <a:p>
            <a:r>
              <a:rPr lang="en-GB" altLang="en-US"/>
              <a:t>Copyright Lessons Learned Ltd 2016</a:t>
            </a:r>
            <a:endParaRPr lang="en-GB"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26483</TotalTime>
  <Words>564</Words>
  <Application>Microsoft Office PowerPoint</Application>
  <PresentationFormat>On-screen Show (4:3)</PresentationFormat>
  <Paragraphs>43</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Times New Roman</vt:lpstr>
      <vt:lpstr>Arial</vt:lpstr>
      <vt:lpstr>Wingdings</vt:lpstr>
      <vt:lpstr>Century Gothic</vt:lpstr>
      <vt:lpstr>Impact</vt:lpstr>
      <vt:lpstr>Bradley Hand ITC</vt:lpstr>
      <vt:lpstr>Default Design</vt:lpstr>
      <vt:lpstr>Spurious NGOs (1)</vt:lpstr>
      <vt:lpstr>Spurious NGOs (2)</vt:lpstr>
      <vt:lpstr>Spurious NGOs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1027</cp:revision>
  <dcterms:modified xsi:type="dcterms:W3CDTF">2016-09-07T12:31:20Z</dcterms:modified>
</cp:coreProperties>
</file>