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007456"/>
    <a:srgbClr val="75F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2671" autoAdjust="0"/>
  </p:normalViewPr>
  <p:slideViewPr>
    <p:cSldViewPr snapToObjects="1">
      <p:cViewPr varScale="1">
        <p:scale>
          <a:sx n="45" d="100"/>
          <a:sy n="45" d="100"/>
        </p:scale>
        <p:origin x="255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5765A3BC-0913-44CF-B38F-A1E90016A38D}"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41D4BDC8-0369-4376-AAFB-64236286F0AC}"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96F619B3-F5AC-41C6-A3AC-B0CE073D24EB}"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Trade-based money laundering – an under-invoicing example</a:t>
            </a:r>
          </a:p>
          <a:p>
            <a:pPr marL="228600" indent="-228600">
              <a:buFontTx/>
              <a:buAutoNum type="arabicPeriod"/>
            </a:pPr>
            <a:r>
              <a:rPr lang="en-GB" altLang="en-US" sz="1100">
                <a:latin typeface="Arial" panose="020B0604020202020204" pitchFamily="34" charset="0"/>
              </a:rPr>
              <a:t>Company A exports to Company B 1 million units of a product, each of which has a fair market value of $2.</a:t>
            </a:r>
          </a:p>
          <a:p>
            <a:pPr marL="228600" indent="-228600">
              <a:buFontTx/>
              <a:buAutoNum type="arabicPeriod"/>
            </a:pPr>
            <a:r>
              <a:rPr lang="en-GB" altLang="en-US" sz="1100">
                <a:latin typeface="Arial" panose="020B0604020202020204" pitchFamily="34" charset="0"/>
              </a:rPr>
              <a:t>Company A invoices Company B for only half the fair market value of the products supplied.  Company B pays the invoice, wiring $1,000,000 to Company A.</a:t>
            </a:r>
          </a:p>
          <a:p>
            <a:pPr marL="228600" indent="-228600">
              <a:buFontTx/>
              <a:buAutoNum type="arabicPeriod"/>
            </a:pPr>
            <a:r>
              <a:rPr lang="en-GB" altLang="en-US" sz="1100">
                <a:latin typeface="Arial" panose="020B0604020202020204" pitchFamily="34" charset="0"/>
              </a:rPr>
              <a:t>Company B then sells the products at their true market value of $2, making a $1,000,000 profit. </a:t>
            </a:r>
          </a:p>
          <a:p>
            <a:pPr marL="228600" indent="-228600">
              <a:buFontTx/>
              <a:buAutoNum type="arabicPeriod"/>
            </a:pPr>
            <a:r>
              <a:rPr lang="en-GB" altLang="en-US" sz="1100">
                <a:latin typeface="Arial" panose="020B0604020202020204" pitchFamily="34" charset="0"/>
              </a:rPr>
              <a:t>The $1,000,000 in profit is deposited by Company B and later disbursed according to Company A’s instructions (with Company B being paid a ‘consideration’ in return for its services).</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CD02BE14-268E-432A-BAC3-001A8A8DC4F5}"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dirty="0">
                <a:latin typeface="Arial" panose="020B0604020202020204" pitchFamily="34" charset="0"/>
              </a:rPr>
              <a:t>Key facts</a:t>
            </a:r>
          </a:p>
          <a:p>
            <a:r>
              <a:rPr lang="en-GB" altLang="en-US" sz="1100" dirty="0">
                <a:latin typeface="Arial" panose="020B0604020202020204" pitchFamily="34" charset="0"/>
              </a:rPr>
              <a:t>Trade-based money laundering is a generic term used to describe a range of different laundering techniques using trade transactions.</a:t>
            </a:r>
          </a:p>
          <a:p>
            <a:r>
              <a:rPr lang="en-GB" altLang="en-US" sz="1100" dirty="0">
                <a:latin typeface="Arial" panose="020B0604020202020204" pitchFamily="34" charset="0"/>
              </a:rPr>
              <a:t>The basic techniques are as follows:</a:t>
            </a:r>
          </a:p>
          <a:p>
            <a:pPr lvl="1">
              <a:buFontTx/>
              <a:buChar char="•"/>
            </a:pPr>
            <a:r>
              <a:rPr lang="en-GB" altLang="en-US" sz="1100" dirty="0">
                <a:latin typeface="Arial" panose="020B0604020202020204" pitchFamily="34" charset="0"/>
              </a:rPr>
              <a:t>Over- and under-invoicing:  where there are discrepancies between the value invoiced and the value of the actual goods received </a:t>
            </a:r>
          </a:p>
          <a:p>
            <a:pPr lvl="1">
              <a:buFontTx/>
              <a:buChar char="•"/>
            </a:pPr>
            <a:r>
              <a:rPr lang="en-GB" altLang="en-US" sz="1100" dirty="0">
                <a:latin typeface="Arial" panose="020B0604020202020204" pitchFamily="34" charset="0"/>
              </a:rPr>
              <a:t>Multiple invoicing:  where a product or service is supplied once but several invoices generated - has the same overall effect as over-invoicing</a:t>
            </a:r>
          </a:p>
          <a:p>
            <a:pPr lvl="1">
              <a:buFontTx/>
              <a:buChar char="•"/>
            </a:pPr>
            <a:r>
              <a:rPr lang="en-GB" altLang="en-US" sz="1100" dirty="0">
                <a:latin typeface="Arial" panose="020B0604020202020204" pitchFamily="34" charset="0"/>
              </a:rPr>
              <a:t>Over- and under-shipment of goods:  where there are discrepancies between the goods as described and the actual goods themselves (e.g., goods described as low value high street clothing items but are actually high value designer brands) – has the same overall effect as over- and under-invoicing</a:t>
            </a:r>
          </a:p>
          <a:p>
            <a:pPr lvl="1">
              <a:buFontTx/>
              <a:buChar char="•"/>
            </a:pPr>
            <a:r>
              <a:rPr lang="en-GB" altLang="en-US" sz="1100" dirty="0">
                <a:latin typeface="Arial" panose="020B0604020202020204" pitchFamily="34" charset="0"/>
              </a:rPr>
              <a:t>Falsely described goods and services:  for example, where a printing company submits an invoice for services which have never in fact been requested or provided and which are then paid for using criminal proceeds.</a:t>
            </a:r>
          </a:p>
          <a:p>
            <a:r>
              <a:rPr lang="en-GB" altLang="en-US" sz="1100" dirty="0">
                <a:latin typeface="Arial" panose="020B0604020202020204" pitchFamily="34" charset="0"/>
              </a:rPr>
              <a:t>With an increasingly global economy the opportunities for money launderers to exploit trade transactions for money laundering purposes (particularly in relation to import-export business) are also increasing.</a:t>
            </a:r>
          </a:p>
          <a:p>
            <a:r>
              <a:rPr lang="en-GB" altLang="en-US" sz="1100" u="sng" dirty="0">
                <a:latin typeface="Arial" panose="020B0604020202020204" pitchFamily="34" charset="0"/>
              </a:rPr>
              <a:t>Money launderers’ perspective</a:t>
            </a:r>
          </a:p>
          <a:p>
            <a:r>
              <a:rPr lang="en-GB" altLang="en-US" sz="1100" dirty="0">
                <a:latin typeface="Arial" panose="020B0604020202020204" pitchFamily="34" charset="0"/>
              </a:rPr>
              <a:t>From the money launderers’ point of view the advantages of trade transactions are that they are so numerous.  A single business can perform hundreds of transactions every day.  It is relatively easy therefore to disguise a few spurious transactions in amongst all the legitimate ones.</a:t>
            </a:r>
          </a:p>
          <a:p>
            <a:r>
              <a:rPr lang="en-GB" altLang="en-US" sz="1100" dirty="0">
                <a:latin typeface="Arial" panose="020B0604020202020204" pitchFamily="34" charset="0"/>
              </a:rPr>
              <a:t>The complexity of international and foreign exchange financing arrangements can also help to obfuscate what is really going on.</a:t>
            </a:r>
          </a:p>
          <a:p>
            <a:r>
              <a:rPr lang="en-GB" altLang="en-US" sz="1100" dirty="0">
                <a:latin typeface="Arial" panose="020B0604020202020204" pitchFamily="34" charset="0"/>
              </a:rPr>
              <a:t>Illicit funds can also be commingled, concealed and transmitted alongside legitimate funds.  This is particularly true of cash-intensive businesses such as certain retail businesses (e.g., jewellers), restaurants, casinos, etc.</a:t>
            </a:r>
          </a:p>
          <a:p>
            <a:r>
              <a:rPr lang="en-GB" altLang="en-US" sz="1100" dirty="0">
                <a:latin typeface="Arial" panose="020B0604020202020204" pitchFamily="34" charset="0"/>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52948D41-106A-4339-B385-87E1E796997E}"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There are a number of clear suspicion indicators that should give cause for concern in relation to trade activities.  We have listed a number of these indicators above.</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24BE7E3E-A4C3-403F-9896-B7A894047E49}" type="slidenum">
              <a:rPr lang="en-GB" altLang="en-US"/>
              <a:pPr/>
              <a:t>‹#›</a:t>
            </a:fld>
            <a:endParaRPr lang="en-GB" altLang="en-US"/>
          </a:p>
        </p:txBody>
      </p:sp>
    </p:spTree>
    <p:extLst>
      <p:ext uri="{BB962C8B-B14F-4D97-AF65-F5344CB8AC3E}">
        <p14:creationId xmlns:p14="http://schemas.microsoft.com/office/powerpoint/2010/main" val="230221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32A4478E-1872-4D9C-B143-C1DD5E92A757}" type="slidenum">
              <a:rPr lang="en-GB" altLang="en-US"/>
              <a:pPr/>
              <a:t>‹#›</a:t>
            </a:fld>
            <a:endParaRPr lang="en-GB" altLang="en-US"/>
          </a:p>
        </p:txBody>
      </p:sp>
    </p:spTree>
    <p:extLst>
      <p:ext uri="{BB962C8B-B14F-4D97-AF65-F5344CB8AC3E}">
        <p14:creationId xmlns:p14="http://schemas.microsoft.com/office/powerpoint/2010/main" val="417150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C5A9E821-3062-424C-BDBD-98B0DE591814}" type="slidenum">
              <a:rPr lang="en-GB" altLang="en-US"/>
              <a:pPr/>
              <a:t>‹#›</a:t>
            </a:fld>
            <a:endParaRPr lang="en-GB" altLang="en-US"/>
          </a:p>
        </p:txBody>
      </p:sp>
    </p:spTree>
    <p:extLst>
      <p:ext uri="{BB962C8B-B14F-4D97-AF65-F5344CB8AC3E}">
        <p14:creationId xmlns:p14="http://schemas.microsoft.com/office/powerpoint/2010/main" val="299976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799B6D90-CE14-4F4C-BA37-E94187E59099}" type="slidenum">
              <a:rPr lang="en-GB" altLang="en-US"/>
              <a:pPr/>
              <a:t>‹#›</a:t>
            </a:fld>
            <a:endParaRPr lang="en-GB" altLang="en-US"/>
          </a:p>
        </p:txBody>
      </p:sp>
    </p:spTree>
    <p:extLst>
      <p:ext uri="{BB962C8B-B14F-4D97-AF65-F5344CB8AC3E}">
        <p14:creationId xmlns:p14="http://schemas.microsoft.com/office/powerpoint/2010/main" val="39986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C39B7A83-11E5-4F42-AFA1-5BB995B1EC18}" type="slidenum">
              <a:rPr lang="en-GB" altLang="en-US"/>
              <a:pPr/>
              <a:t>‹#›</a:t>
            </a:fld>
            <a:endParaRPr lang="en-GB" altLang="en-US"/>
          </a:p>
        </p:txBody>
      </p:sp>
    </p:spTree>
    <p:extLst>
      <p:ext uri="{BB962C8B-B14F-4D97-AF65-F5344CB8AC3E}">
        <p14:creationId xmlns:p14="http://schemas.microsoft.com/office/powerpoint/2010/main" val="328380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D5BC7064-8F91-4DEC-A94A-A07712951AD5}" type="slidenum">
              <a:rPr lang="en-GB" altLang="en-US"/>
              <a:pPr/>
              <a:t>‹#›</a:t>
            </a:fld>
            <a:endParaRPr lang="en-GB" altLang="en-US"/>
          </a:p>
        </p:txBody>
      </p:sp>
    </p:spTree>
    <p:extLst>
      <p:ext uri="{BB962C8B-B14F-4D97-AF65-F5344CB8AC3E}">
        <p14:creationId xmlns:p14="http://schemas.microsoft.com/office/powerpoint/2010/main" val="168905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06426223-2C81-4DE4-9675-C6B509EE090D}" type="slidenum">
              <a:rPr lang="en-GB" altLang="en-US"/>
              <a:pPr/>
              <a:t>‹#›</a:t>
            </a:fld>
            <a:endParaRPr lang="en-GB" altLang="en-US"/>
          </a:p>
        </p:txBody>
      </p:sp>
    </p:spTree>
    <p:extLst>
      <p:ext uri="{BB962C8B-B14F-4D97-AF65-F5344CB8AC3E}">
        <p14:creationId xmlns:p14="http://schemas.microsoft.com/office/powerpoint/2010/main" val="364451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FF9C2431-0DDB-4BA4-8E00-3B2D1DCEE229}" type="slidenum">
              <a:rPr lang="en-GB" altLang="en-US"/>
              <a:pPr/>
              <a:t>‹#›</a:t>
            </a:fld>
            <a:endParaRPr lang="en-GB" altLang="en-US"/>
          </a:p>
        </p:txBody>
      </p:sp>
    </p:spTree>
    <p:extLst>
      <p:ext uri="{BB962C8B-B14F-4D97-AF65-F5344CB8AC3E}">
        <p14:creationId xmlns:p14="http://schemas.microsoft.com/office/powerpoint/2010/main" val="397840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2C177530-6BE6-4828-98ED-21653435EFB7}" type="slidenum">
              <a:rPr lang="en-GB" altLang="en-US"/>
              <a:pPr/>
              <a:t>‹#›</a:t>
            </a:fld>
            <a:endParaRPr lang="en-GB" altLang="en-US"/>
          </a:p>
        </p:txBody>
      </p:sp>
    </p:spTree>
    <p:extLst>
      <p:ext uri="{BB962C8B-B14F-4D97-AF65-F5344CB8AC3E}">
        <p14:creationId xmlns:p14="http://schemas.microsoft.com/office/powerpoint/2010/main" val="37531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F7A34284-A123-4A3E-9FF5-02490745E422}" type="slidenum">
              <a:rPr lang="en-GB" altLang="en-US"/>
              <a:pPr/>
              <a:t>‹#›</a:t>
            </a:fld>
            <a:endParaRPr lang="en-GB" altLang="en-US"/>
          </a:p>
        </p:txBody>
      </p:sp>
    </p:spTree>
    <p:extLst>
      <p:ext uri="{BB962C8B-B14F-4D97-AF65-F5344CB8AC3E}">
        <p14:creationId xmlns:p14="http://schemas.microsoft.com/office/powerpoint/2010/main" val="348170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9B2C5F71-3207-425C-83BA-9F43908B0873}" type="slidenum">
              <a:rPr lang="en-GB" altLang="en-US"/>
              <a:pPr/>
              <a:t>‹#›</a:t>
            </a:fld>
            <a:endParaRPr lang="en-GB" altLang="en-US"/>
          </a:p>
        </p:txBody>
      </p:sp>
    </p:spTree>
    <p:extLst>
      <p:ext uri="{BB962C8B-B14F-4D97-AF65-F5344CB8AC3E}">
        <p14:creationId xmlns:p14="http://schemas.microsoft.com/office/powerpoint/2010/main" val="35956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9D7C8D7C-1890-429B-8F97-4CB80297F563}"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e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35" name="Slide Number Placeholder 4"/>
          <p:cNvSpPr>
            <a:spLocks noGrp="1"/>
          </p:cNvSpPr>
          <p:nvPr>
            <p:ph type="sldNum" sz="quarter" idx="12"/>
          </p:nvPr>
        </p:nvSpPr>
        <p:spPr/>
        <p:txBody>
          <a:bodyPr/>
          <a:lstStyle/>
          <a:p>
            <a:fld id="{3BA259E4-5424-478D-B826-ECB228507D7E}"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Trade Finance (1)</a:t>
            </a:r>
            <a:endParaRPr lang="en-US" altLang="en-US"/>
          </a:p>
        </p:txBody>
      </p:sp>
      <p:sp>
        <p:nvSpPr>
          <p:cNvPr id="795787" name="Rectangle 139"/>
          <p:cNvSpPr>
            <a:spLocks noChangeArrowheads="1"/>
          </p:cNvSpPr>
          <p:nvPr/>
        </p:nvSpPr>
        <p:spPr bwMode="auto">
          <a:xfrm>
            <a:off x="2268538" y="2293938"/>
            <a:ext cx="106521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endParaRPr lang="en-US" altLang="en-US" sz="1400">
              <a:solidFill>
                <a:srgbClr val="000099"/>
              </a:solidFill>
            </a:endParaRPr>
          </a:p>
        </p:txBody>
      </p:sp>
      <p:grpSp>
        <p:nvGrpSpPr>
          <p:cNvPr id="795834" name="Group 186"/>
          <p:cNvGrpSpPr>
            <a:grpSpLocks/>
          </p:cNvGrpSpPr>
          <p:nvPr/>
        </p:nvGrpSpPr>
        <p:grpSpPr bwMode="auto">
          <a:xfrm>
            <a:off x="6784975" y="2133600"/>
            <a:ext cx="1819275" cy="1809750"/>
            <a:chOff x="4410" y="1344"/>
            <a:chExt cx="1146" cy="1140"/>
          </a:xfrm>
        </p:grpSpPr>
        <p:pic>
          <p:nvPicPr>
            <p:cNvPr id="795810" name="Picture 162" descr="j02054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0" y="1344"/>
              <a:ext cx="1146" cy="1140"/>
            </a:xfrm>
            <a:prstGeom prst="rect">
              <a:avLst/>
            </a:prstGeom>
            <a:noFill/>
            <a:extLst>
              <a:ext uri="{909E8E84-426E-40DD-AFC4-6F175D3DCCD1}">
                <a14:hiddenFill xmlns:a14="http://schemas.microsoft.com/office/drawing/2010/main">
                  <a:solidFill>
                    <a:srgbClr val="FFFFFF"/>
                  </a:solidFill>
                </a14:hiddenFill>
              </a:ext>
            </a:extLst>
          </p:spPr>
        </p:pic>
        <p:sp>
          <p:nvSpPr>
            <p:cNvPr id="795828" name="Text Box 180"/>
            <p:cNvSpPr txBox="1">
              <a:spLocks noChangeArrowheads="1"/>
            </p:cNvSpPr>
            <p:nvPr/>
          </p:nvSpPr>
          <p:spPr bwMode="auto">
            <a:xfrm>
              <a:off x="4645" y="1344"/>
              <a:ext cx="676"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Country 1</a:t>
              </a:r>
              <a:endParaRPr lang="en-US" altLang="en-US" sz="1500">
                <a:solidFill>
                  <a:srgbClr val="FF3300"/>
                </a:solidFill>
              </a:endParaRPr>
            </a:p>
          </p:txBody>
        </p:sp>
      </p:grpSp>
      <p:sp>
        <p:nvSpPr>
          <p:cNvPr id="795817" name="Text Box 169"/>
          <p:cNvSpPr txBox="1">
            <a:spLocks noChangeArrowheads="1"/>
          </p:cNvSpPr>
          <p:nvPr/>
        </p:nvSpPr>
        <p:spPr bwMode="auto">
          <a:xfrm>
            <a:off x="7064375" y="3486150"/>
            <a:ext cx="12430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Company A</a:t>
            </a:r>
            <a:endParaRPr lang="en-US" altLang="en-US" sz="1500">
              <a:solidFill>
                <a:srgbClr val="FF3300"/>
              </a:solidFill>
            </a:endParaRPr>
          </a:p>
        </p:txBody>
      </p:sp>
      <p:grpSp>
        <p:nvGrpSpPr>
          <p:cNvPr id="795837" name="Group 189"/>
          <p:cNvGrpSpPr>
            <a:grpSpLocks/>
          </p:cNvGrpSpPr>
          <p:nvPr/>
        </p:nvGrpSpPr>
        <p:grpSpPr bwMode="auto">
          <a:xfrm>
            <a:off x="4787900" y="1073150"/>
            <a:ext cx="2881313" cy="992188"/>
            <a:chOff x="3152" y="676"/>
            <a:chExt cx="1815" cy="625"/>
          </a:xfrm>
        </p:grpSpPr>
        <p:grpSp>
          <p:nvGrpSpPr>
            <p:cNvPr id="795813" name="Group 165"/>
            <p:cNvGrpSpPr>
              <a:grpSpLocks/>
            </p:cNvGrpSpPr>
            <p:nvPr/>
          </p:nvGrpSpPr>
          <p:grpSpPr bwMode="auto">
            <a:xfrm flipH="1" flipV="1">
              <a:off x="3152" y="935"/>
              <a:ext cx="1815" cy="366"/>
              <a:chOff x="1610" y="2564"/>
              <a:chExt cx="3084" cy="366"/>
            </a:xfrm>
          </p:grpSpPr>
          <p:sp>
            <p:nvSpPr>
              <p:cNvPr id="795814" name="Line 166"/>
              <p:cNvSpPr>
                <a:spLocks noChangeShapeType="1"/>
              </p:cNvSpPr>
              <p:nvPr/>
            </p:nvSpPr>
            <p:spPr bwMode="auto">
              <a:xfrm>
                <a:off x="1610" y="2564"/>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15" name="Line 167"/>
              <p:cNvSpPr>
                <a:spLocks noChangeShapeType="1"/>
              </p:cNvSpPr>
              <p:nvPr/>
            </p:nvSpPr>
            <p:spPr bwMode="auto">
              <a:xfrm>
                <a:off x="4694" y="2568"/>
                <a:ext cx="0" cy="362"/>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16" name="Line 168"/>
              <p:cNvSpPr>
                <a:spLocks noChangeShapeType="1"/>
              </p:cNvSpPr>
              <p:nvPr/>
            </p:nvSpPr>
            <p:spPr bwMode="auto">
              <a:xfrm>
                <a:off x="1610" y="2914"/>
                <a:ext cx="3084"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20" name="Text Box 172"/>
            <p:cNvSpPr txBox="1">
              <a:spLocks noChangeArrowheads="1"/>
            </p:cNvSpPr>
            <p:nvPr/>
          </p:nvSpPr>
          <p:spPr bwMode="auto">
            <a:xfrm>
              <a:off x="3376" y="676"/>
              <a:ext cx="1446" cy="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pPr>
                <a:lnSpc>
                  <a:spcPct val="160000"/>
                </a:lnSpc>
              </a:pPr>
              <a:r>
                <a:rPr lang="en-GB" altLang="en-US" sz="1400">
                  <a:solidFill>
                    <a:schemeClr val="accent2"/>
                  </a:solidFill>
                </a:rPr>
                <a:t>Company A exports</a:t>
              </a:r>
              <a:br>
                <a:rPr lang="en-GB" altLang="en-US" sz="1400">
                  <a:solidFill>
                    <a:schemeClr val="accent2"/>
                  </a:solidFill>
                </a:rPr>
              </a:br>
              <a:r>
                <a:rPr lang="en-GB" altLang="en-US" sz="1400">
                  <a:solidFill>
                    <a:schemeClr val="accent2"/>
                  </a:solidFill>
                </a:rPr>
                <a:t>1 million units @ $2 each</a:t>
              </a:r>
              <a:endParaRPr lang="en-US" altLang="en-US" sz="1400">
                <a:solidFill>
                  <a:schemeClr val="accent2"/>
                </a:solidFill>
              </a:endParaRPr>
            </a:p>
          </p:txBody>
        </p:sp>
      </p:grpSp>
      <p:grpSp>
        <p:nvGrpSpPr>
          <p:cNvPr id="795838" name="Group 190"/>
          <p:cNvGrpSpPr>
            <a:grpSpLocks/>
          </p:cNvGrpSpPr>
          <p:nvPr/>
        </p:nvGrpSpPr>
        <p:grpSpPr bwMode="auto">
          <a:xfrm>
            <a:off x="4787900" y="3933825"/>
            <a:ext cx="2941638" cy="935038"/>
            <a:chOff x="3152" y="2478"/>
            <a:chExt cx="1853" cy="589"/>
          </a:xfrm>
        </p:grpSpPr>
        <p:grpSp>
          <p:nvGrpSpPr>
            <p:cNvPr id="795812" name="Group 164"/>
            <p:cNvGrpSpPr>
              <a:grpSpLocks/>
            </p:cNvGrpSpPr>
            <p:nvPr/>
          </p:nvGrpSpPr>
          <p:grpSpPr bwMode="auto">
            <a:xfrm>
              <a:off x="3152" y="2478"/>
              <a:ext cx="1815" cy="366"/>
              <a:chOff x="1610" y="2564"/>
              <a:chExt cx="3084" cy="366"/>
            </a:xfrm>
          </p:grpSpPr>
          <p:sp>
            <p:nvSpPr>
              <p:cNvPr id="795796" name="Line 148"/>
              <p:cNvSpPr>
                <a:spLocks noChangeShapeType="1"/>
              </p:cNvSpPr>
              <p:nvPr/>
            </p:nvSpPr>
            <p:spPr bwMode="auto">
              <a:xfrm>
                <a:off x="1610" y="2564"/>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7" name="Line 149"/>
              <p:cNvSpPr>
                <a:spLocks noChangeShapeType="1"/>
              </p:cNvSpPr>
              <p:nvPr/>
            </p:nvSpPr>
            <p:spPr bwMode="auto">
              <a:xfrm>
                <a:off x="4694" y="2568"/>
                <a:ext cx="0" cy="362"/>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8" name="Line 150"/>
              <p:cNvSpPr>
                <a:spLocks noChangeShapeType="1"/>
              </p:cNvSpPr>
              <p:nvPr/>
            </p:nvSpPr>
            <p:spPr bwMode="auto">
              <a:xfrm>
                <a:off x="1610" y="2914"/>
                <a:ext cx="3084"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25" name="Text Box 177"/>
            <p:cNvSpPr txBox="1">
              <a:spLocks noChangeArrowheads="1"/>
            </p:cNvSpPr>
            <p:nvPr/>
          </p:nvSpPr>
          <p:spPr bwMode="auto">
            <a:xfrm>
              <a:off x="3200" y="2581"/>
              <a:ext cx="1805" cy="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pPr>
                <a:lnSpc>
                  <a:spcPct val="160000"/>
                </a:lnSpc>
              </a:pPr>
              <a:r>
                <a:rPr lang="en-GB" altLang="en-US" sz="1400">
                  <a:solidFill>
                    <a:schemeClr val="accent2"/>
                  </a:solidFill>
                </a:rPr>
                <a:t>Company B remits payment for </a:t>
              </a:r>
              <a:br>
                <a:rPr lang="en-GB" altLang="en-US" sz="1400">
                  <a:solidFill>
                    <a:schemeClr val="accent2"/>
                  </a:solidFill>
                </a:rPr>
              </a:br>
              <a:r>
                <a:rPr lang="en-GB" altLang="en-US" sz="1400">
                  <a:solidFill>
                    <a:schemeClr val="accent2"/>
                  </a:solidFill>
                </a:rPr>
                <a:t>1 million units @ $2 each</a:t>
              </a:r>
              <a:endParaRPr lang="en-US" altLang="en-US" sz="1400">
                <a:solidFill>
                  <a:schemeClr val="accent2"/>
                </a:solidFill>
              </a:endParaRPr>
            </a:p>
          </p:txBody>
        </p:sp>
      </p:grpSp>
      <p:grpSp>
        <p:nvGrpSpPr>
          <p:cNvPr id="795840" name="Group 192"/>
          <p:cNvGrpSpPr>
            <a:grpSpLocks/>
          </p:cNvGrpSpPr>
          <p:nvPr/>
        </p:nvGrpSpPr>
        <p:grpSpPr bwMode="auto">
          <a:xfrm>
            <a:off x="1479550" y="3049588"/>
            <a:ext cx="2589213" cy="2049462"/>
            <a:chOff x="1068" y="1921"/>
            <a:chExt cx="1631" cy="1291"/>
          </a:xfrm>
        </p:grpSpPr>
        <p:sp>
          <p:nvSpPr>
            <p:cNvPr id="795824" name="Line 176"/>
            <p:cNvSpPr>
              <a:spLocks noChangeShapeType="1"/>
            </p:cNvSpPr>
            <p:nvPr/>
          </p:nvSpPr>
          <p:spPr bwMode="auto">
            <a:xfrm>
              <a:off x="1882" y="1933"/>
              <a:ext cx="635"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26" name="Line 178"/>
            <p:cNvSpPr>
              <a:spLocks noChangeShapeType="1"/>
            </p:cNvSpPr>
            <p:nvPr/>
          </p:nvSpPr>
          <p:spPr bwMode="auto">
            <a:xfrm rot="5400000">
              <a:off x="1442" y="2369"/>
              <a:ext cx="895" cy="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27" name="Text Box 179"/>
            <p:cNvSpPr txBox="1">
              <a:spLocks noChangeArrowheads="1"/>
            </p:cNvSpPr>
            <p:nvPr/>
          </p:nvSpPr>
          <p:spPr bwMode="auto">
            <a:xfrm>
              <a:off x="1068" y="2886"/>
              <a:ext cx="16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Company B sells units</a:t>
              </a:r>
              <a:br>
                <a:rPr lang="en-GB" altLang="en-US" sz="1400">
                  <a:solidFill>
                    <a:schemeClr val="accent2"/>
                  </a:solidFill>
                </a:rPr>
              </a:br>
              <a:r>
                <a:rPr lang="en-GB" altLang="en-US" sz="1400">
                  <a:solidFill>
                    <a:schemeClr val="accent2"/>
                  </a:solidFill>
                </a:rPr>
                <a:t>@ $2 each and deposits $1M</a:t>
              </a:r>
              <a:endParaRPr lang="en-US" altLang="en-US" sz="1400">
                <a:solidFill>
                  <a:schemeClr val="accent2"/>
                </a:solidFill>
              </a:endParaRPr>
            </a:p>
          </p:txBody>
        </p:sp>
      </p:grpSp>
      <p:grpSp>
        <p:nvGrpSpPr>
          <p:cNvPr id="795836" name="Group 188"/>
          <p:cNvGrpSpPr>
            <a:grpSpLocks/>
          </p:cNvGrpSpPr>
          <p:nvPr/>
        </p:nvGrpSpPr>
        <p:grpSpPr bwMode="auto">
          <a:xfrm>
            <a:off x="3832225" y="2133600"/>
            <a:ext cx="1819275" cy="1809750"/>
            <a:chOff x="2550" y="1344"/>
            <a:chExt cx="1146" cy="1140"/>
          </a:xfrm>
        </p:grpSpPr>
        <p:pic>
          <p:nvPicPr>
            <p:cNvPr id="795811" name="Picture 163" descr="j0205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2550" y="1344"/>
              <a:ext cx="1146" cy="1140"/>
            </a:xfrm>
            <a:prstGeom prst="rect">
              <a:avLst/>
            </a:prstGeom>
            <a:noFill/>
            <a:extLst>
              <a:ext uri="{909E8E84-426E-40DD-AFC4-6F175D3DCCD1}">
                <a14:hiddenFill xmlns:a14="http://schemas.microsoft.com/office/drawing/2010/main">
                  <a:solidFill>
                    <a:srgbClr val="FFFFFF"/>
                  </a:solidFill>
                </a14:hiddenFill>
              </a:ext>
            </a:extLst>
          </p:spPr>
        </p:pic>
        <p:sp>
          <p:nvSpPr>
            <p:cNvPr id="795818" name="Text Box 170"/>
            <p:cNvSpPr txBox="1">
              <a:spLocks noChangeArrowheads="1"/>
            </p:cNvSpPr>
            <p:nvPr/>
          </p:nvSpPr>
          <p:spPr bwMode="auto">
            <a:xfrm>
              <a:off x="2731" y="2197"/>
              <a:ext cx="783"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Company B</a:t>
              </a:r>
              <a:endParaRPr lang="en-US" altLang="en-US" sz="1500">
                <a:solidFill>
                  <a:srgbClr val="FF3300"/>
                </a:solidFill>
              </a:endParaRPr>
            </a:p>
          </p:txBody>
        </p:sp>
        <p:sp>
          <p:nvSpPr>
            <p:cNvPr id="795829" name="Text Box 181"/>
            <p:cNvSpPr txBox="1">
              <a:spLocks noChangeArrowheads="1"/>
            </p:cNvSpPr>
            <p:nvPr/>
          </p:nvSpPr>
          <p:spPr bwMode="auto">
            <a:xfrm>
              <a:off x="2790" y="1345"/>
              <a:ext cx="676"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Country 2</a:t>
              </a:r>
              <a:endParaRPr lang="en-US" altLang="en-US" sz="1500">
                <a:solidFill>
                  <a:srgbClr val="FF3300"/>
                </a:solidFill>
              </a:endParaRPr>
            </a:p>
          </p:txBody>
        </p:sp>
      </p:grpSp>
      <p:grpSp>
        <p:nvGrpSpPr>
          <p:cNvPr id="795839" name="Group 191"/>
          <p:cNvGrpSpPr>
            <a:grpSpLocks/>
          </p:cNvGrpSpPr>
          <p:nvPr/>
        </p:nvGrpSpPr>
        <p:grpSpPr bwMode="auto">
          <a:xfrm>
            <a:off x="2784475" y="3943350"/>
            <a:ext cx="5243513" cy="2171700"/>
            <a:chOff x="1890" y="2484"/>
            <a:chExt cx="3303" cy="1368"/>
          </a:xfrm>
        </p:grpSpPr>
        <p:sp>
          <p:nvSpPr>
            <p:cNvPr id="795830" name="Line 182"/>
            <p:cNvSpPr>
              <a:spLocks noChangeShapeType="1"/>
            </p:cNvSpPr>
            <p:nvPr/>
          </p:nvSpPr>
          <p:spPr bwMode="auto">
            <a:xfrm rot="5400000">
              <a:off x="1692" y="3459"/>
              <a:ext cx="396" cy="0"/>
            </a:xfrm>
            <a:prstGeom prst="line">
              <a:avLst/>
            </a:prstGeom>
            <a:noFill/>
            <a:ln w="57150"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31" name="Line 183"/>
            <p:cNvSpPr>
              <a:spLocks noChangeShapeType="1"/>
            </p:cNvSpPr>
            <p:nvPr/>
          </p:nvSpPr>
          <p:spPr bwMode="auto">
            <a:xfrm>
              <a:off x="1894" y="3641"/>
              <a:ext cx="3299" cy="0"/>
            </a:xfrm>
            <a:prstGeom prst="line">
              <a:avLst/>
            </a:prstGeom>
            <a:noFill/>
            <a:ln w="57150"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32" name="Line 184"/>
            <p:cNvSpPr>
              <a:spLocks noChangeShapeType="1"/>
            </p:cNvSpPr>
            <p:nvPr/>
          </p:nvSpPr>
          <p:spPr bwMode="auto">
            <a:xfrm rot="16200000" flipV="1">
              <a:off x="4606" y="3071"/>
              <a:ext cx="1173" cy="0"/>
            </a:xfrm>
            <a:prstGeom prst="line">
              <a:avLst/>
            </a:prstGeom>
            <a:noFill/>
            <a:ln w="57150" cap="rnd">
              <a:solidFill>
                <a:schemeClr val="bg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33" name="Text Box 185"/>
            <p:cNvSpPr txBox="1">
              <a:spLocks noChangeArrowheads="1"/>
            </p:cNvSpPr>
            <p:nvPr/>
          </p:nvSpPr>
          <p:spPr bwMode="auto">
            <a:xfrm>
              <a:off x="2452" y="3366"/>
              <a:ext cx="2417" cy="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pPr>
                <a:lnSpc>
                  <a:spcPct val="160000"/>
                </a:lnSpc>
              </a:pPr>
              <a:r>
                <a:rPr lang="en-GB" altLang="en-US" sz="1400">
                  <a:solidFill>
                    <a:schemeClr val="accent2"/>
                  </a:solidFill>
                </a:rPr>
                <a:t>Company B disburses funds to Company A</a:t>
              </a:r>
              <a:br>
                <a:rPr lang="en-GB" altLang="en-US" sz="1400">
                  <a:solidFill>
                    <a:schemeClr val="accent2"/>
                  </a:solidFill>
                </a:rPr>
              </a:br>
              <a:r>
                <a:rPr lang="en-GB" altLang="en-US" sz="1400">
                  <a:solidFill>
                    <a:schemeClr val="accent2"/>
                  </a:solidFill>
                </a:rPr>
                <a:t>or as per Company A’s instructions</a:t>
              </a:r>
              <a:endParaRPr lang="en-US" altLang="en-US" sz="1400">
                <a:solidFill>
                  <a:schemeClr val="accent2"/>
                </a:solidFill>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795837"/>
                                        </p:tgtEl>
                                        <p:attrNameLst>
                                          <p:attrName>style.visibility</p:attrName>
                                        </p:attrNameLst>
                                      </p:cBhvr>
                                      <p:to>
                                        <p:strVal val="visible"/>
                                      </p:to>
                                    </p:set>
                                    <p:animEffect transition="in" filter="blinds(horizontal)">
                                      <p:cBhvr>
                                        <p:cTn id="7" dur="500"/>
                                        <p:tgtEl>
                                          <p:spTgt spid="79583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795836"/>
                                        </p:tgtEl>
                                        <p:attrNameLst>
                                          <p:attrName>style.visibility</p:attrName>
                                        </p:attrNameLst>
                                      </p:cBhvr>
                                      <p:to>
                                        <p:strVal val="visible"/>
                                      </p:to>
                                    </p:set>
                                    <p:animEffect transition="in" filter="blinds(horizontal)">
                                      <p:cBhvr>
                                        <p:cTn id="11" dur="500"/>
                                        <p:tgtEl>
                                          <p:spTgt spid="7958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795838"/>
                                        </p:tgtEl>
                                        <p:attrNameLst>
                                          <p:attrName>style.visibility</p:attrName>
                                        </p:attrNameLst>
                                      </p:cBhvr>
                                      <p:to>
                                        <p:strVal val="visible"/>
                                      </p:to>
                                    </p:set>
                                    <p:animEffect transition="in" filter="blinds(horizontal)">
                                      <p:cBhvr>
                                        <p:cTn id="16" dur="500"/>
                                        <p:tgtEl>
                                          <p:spTgt spid="7958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795840"/>
                                        </p:tgtEl>
                                        <p:attrNameLst>
                                          <p:attrName>style.visibility</p:attrName>
                                        </p:attrNameLst>
                                      </p:cBhvr>
                                      <p:to>
                                        <p:strVal val="visible"/>
                                      </p:to>
                                    </p:set>
                                    <p:animEffect transition="in" filter="blinds(horizontal)">
                                      <p:cBhvr>
                                        <p:cTn id="21" dur="500"/>
                                        <p:tgtEl>
                                          <p:spTgt spid="795840"/>
                                        </p:tgtEl>
                                      </p:cBhvr>
                                    </p:animEffect>
                                  </p:childTnLst>
                                </p:cTn>
                              </p:par>
                            </p:childTnLst>
                          </p:cTn>
                        </p:par>
                        <p:par>
                          <p:cTn id="22" fill="hold" nodeType="afterGroup">
                            <p:stCondLst>
                              <p:cond delay="500"/>
                            </p:stCondLst>
                            <p:childTnLst>
                              <p:par>
                                <p:cTn id="23" presetID="3" presetClass="entr" presetSubtype="10" fill="hold" nodeType="afterEffect">
                                  <p:stCondLst>
                                    <p:cond delay="0"/>
                                  </p:stCondLst>
                                  <p:childTnLst>
                                    <p:set>
                                      <p:cBhvr>
                                        <p:cTn id="24" dur="1" fill="hold">
                                          <p:stCondLst>
                                            <p:cond delay="0"/>
                                          </p:stCondLst>
                                        </p:cTn>
                                        <p:tgtEl>
                                          <p:spTgt spid="795839"/>
                                        </p:tgtEl>
                                        <p:attrNameLst>
                                          <p:attrName>style.visibility</p:attrName>
                                        </p:attrNameLst>
                                      </p:cBhvr>
                                      <p:to>
                                        <p:strVal val="visible"/>
                                      </p:to>
                                    </p:set>
                                    <p:animEffect transition="in" filter="blinds(horizontal)">
                                      <p:cBhvr>
                                        <p:cTn id="25" dur="500"/>
                                        <p:tgtEl>
                                          <p:spTgt spid="795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C1D62993-EF9D-47EE-880D-BB91B1B24981}"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Trade Finance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Trade-based money laundering</a:t>
            </a:r>
            <a:r>
              <a:rPr lang="en-GB" altLang="en-US"/>
              <a:t>:  using trade transactions to disguise the illegal origins of criminal funds.</a:t>
            </a:r>
            <a:endParaRPr lang="en-GB" altLang="en-US" u="sng"/>
          </a:p>
          <a:p>
            <a:pPr lvl="1"/>
            <a:r>
              <a:rPr lang="en-GB" altLang="en-US" u="sng"/>
              <a:t>Basic techniques</a:t>
            </a:r>
            <a:r>
              <a:rPr lang="en-GB" altLang="en-US"/>
              <a:t>:  over- and under-invoicing; multiple invoicing; over- and under-shipments of goods/services; falsely described goods and services</a:t>
            </a:r>
            <a:endParaRPr lang="en-GB" altLang="en-US" u="sng"/>
          </a:p>
          <a:p>
            <a:pPr lvl="1"/>
            <a:r>
              <a:rPr lang="en-GB" altLang="en-US" u="sng"/>
              <a:t>Global economy:</a:t>
            </a:r>
            <a:r>
              <a:rPr lang="en-GB" altLang="en-US"/>
              <a:t> increasing volume of international trade</a:t>
            </a:r>
          </a:p>
          <a:p>
            <a:pPr lvl="1"/>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Volume of trade flows can obscure individual transactions</a:t>
            </a:r>
          </a:p>
          <a:p>
            <a:pPr lvl="1"/>
            <a:r>
              <a:rPr lang="en-GB" altLang="en-US"/>
              <a:t>Complexity of ForEx and financing arrangements can ‘cover’ illicit layering activities</a:t>
            </a:r>
          </a:p>
          <a:p>
            <a:pPr lvl="1"/>
            <a:r>
              <a:rPr lang="en-GB" altLang="en-US"/>
              <a:t>Opportunities to commingle illicit funds with legitimate business cash flows</a:t>
            </a:r>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84496259-5018-4753-B189-BDC277ED95B2}"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Trade Finance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solidFill>
                  <a:schemeClr val="accent2"/>
                </a:solidFill>
              </a:rPr>
              <a:t>Bill of lading description of goods does not match invoice</a:t>
            </a:r>
          </a:p>
          <a:p>
            <a:pPr lvl="1"/>
            <a:r>
              <a:rPr lang="en-GB" altLang="en-US">
                <a:solidFill>
                  <a:schemeClr val="accent2"/>
                </a:solidFill>
              </a:rPr>
              <a:t>Good described do not match the actual goods shipped</a:t>
            </a:r>
          </a:p>
          <a:p>
            <a:pPr lvl="1"/>
            <a:r>
              <a:rPr lang="en-GB" altLang="en-US">
                <a:solidFill>
                  <a:schemeClr val="accent2"/>
                </a:solidFill>
              </a:rPr>
              <a:t>Invoiced value of goods/services exceeds fair market value</a:t>
            </a:r>
          </a:p>
          <a:p>
            <a:pPr lvl="1"/>
            <a:r>
              <a:rPr lang="en-GB" altLang="en-US">
                <a:solidFill>
                  <a:schemeClr val="accent2"/>
                </a:solidFill>
              </a:rPr>
              <a:t>Volume/type of goods/services is inconsistent with known size/nature of the entity’s regular business activities</a:t>
            </a:r>
          </a:p>
          <a:p>
            <a:pPr lvl="1"/>
            <a:r>
              <a:rPr lang="en-GB" altLang="en-US">
                <a:solidFill>
                  <a:schemeClr val="accent2"/>
                </a:solidFill>
              </a:rPr>
              <a:t>Business transaction does not make economic sense</a:t>
            </a:r>
          </a:p>
          <a:p>
            <a:pPr lvl="1"/>
            <a:r>
              <a:rPr lang="en-GB" altLang="en-US">
                <a:solidFill>
                  <a:schemeClr val="accent2"/>
                </a:solidFill>
              </a:rPr>
              <a:t>Goods shipped through one or more jurisdictions for no apparent economic reason</a:t>
            </a:r>
          </a:p>
          <a:p>
            <a:pPr lvl="1"/>
            <a:r>
              <a:rPr lang="en-GB" altLang="en-US">
                <a:solidFill>
                  <a:schemeClr val="accent2"/>
                </a:solidFill>
              </a:rPr>
              <a:t>Repeatedly amended or frequently extended letters of credit </a:t>
            </a:r>
          </a:p>
          <a:p>
            <a:pPr lvl="1"/>
            <a:r>
              <a:rPr lang="en-GB" altLang="en-US">
                <a:solidFill>
                  <a:schemeClr val="accent2"/>
                </a:solidFill>
              </a:rPr>
              <a:t>Cash settlement of transactions from apparently unconnected third parties</a:t>
            </a:r>
          </a:p>
          <a:p>
            <a:pPr lvl="1"/>
            <a:r>
              <a:rPr lang="en-GB" altLang="en-US">
                <a:solidFill>
                  <a:schemeClr val="accent2"/>
                </a:solidFill>
              </a:rPr>
              <a:t>Supplier and customer relationships and transactions that do not fit with the known business of the corporate entity</a:t>
            </a:r>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26269</TotalTime>
  <Words>707</Words>
  <Application>Microsoft Office PowerPoint</Application>
  <PresentationFormat>On-screen Show (4:3)</PresentationFormat>
  <Paragraphs>61</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Trade Finance (1)</vt:lpstr>
      <vt:lpstr>Trade Finance (2)</vt:lpstr>
      <vt:lpstr>Trade Finance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1018</cp:revision>
  <dcterms:modified xsi:type="dcterms:W3CDTF">2016-09-07T12:15:33Z</dcterms:modified>
</cp:coreProperties>
</file>